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jpg" ContentType="image/jpeg"/>
  <Override PartName="/ppt/media/image8.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1.jpg" ContentType="image/jpeg"/>
  <Override PartName="/ppt/media/image12.jpg" ContentType="image/jpeg"/>
  <Override PartName="/ppt/notesSlides/notesSlide9.xml" ContentType="application/vnd.openxmlformats-officedocument.presentationml.notesSlide+xml"/>
  <Override PartName="/ppt/media/image13.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4.jpg" ContentType="image/jpeg"/>
  <Override PartName="/ppt/media/image15.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6.jpg" ContentType="image/jpeg"/>
  <Override PartName="/ppt/media/image17.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8.jp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9.jpg" ContentType="image/jpeg"/>
  <Override PartName="/ppt/notesSlides/notesSlide24.xml" ContentType="application/vnd.openxmlformats-officedocument.presentationml.notesSlide+xml"/>
  <Override PartName="/ppt/media/image20.jpg" ContentType="image/jpeg"/>
  <Override PartName="/ppt/notesSlides/notesSlide25.xml" ContentType="application/vnd.openxmlformats-officedocument.presentationml.notesSlide+xml"/>
  <Override PartName="/ppt/media/image21.jpg" ContentType="image/jpeg"/>
  <Override PartName="/ppt/notesSlides/notesSlide26.xml" ContentType="application/vnd.openxmlformats-officedocument.presentationml.notesSlide+xml"/>
  <Override PartName="/ppt/media/image22.jpg" ContentType="image/jpeg"/>
  <Override PartName="/ppt/notesSlides/notesSlide27.xml" ContentType="application/vnd.openxmlformats-officedocument.presentationml.notesSlide+xml"/>
  <Override PartName="/ppt/media/image2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326" r:id="rId3"/>
    <p:sldId id="289" r:id="rId4"/>
    <p:sldId id="259" r:id="rId5"/>
    <p:sldId id="291" r:id="rId6"/>
    <p:sldId id="297" r:id="rId7"/>
    <p:sldId id="322" r:id="rId8"/>
    <p:sldId id="320" r:id="rId9"/>
    <p:sldId id="323" r:id="rId10"/>
    <p:sldId id="328" r:id="rId11"/>
    <p:sldId id="298" r:id="rId12"/>
    <p:sldId id="303" r:id="rId13"/>
    <p:sldId id="305" r:id="rId14"/>
    <p:sldId id="301" r:id="rId15"/>
    <p:sldId id="300" r:id="rId16"/>
    <p:sldId id="302" r:id="rId17"/>
    <p:sldId id="306" r:id="rId18"/>
    <p:sldId id="325" r:id="rId19"/>
    <p:sldId id="329" r:id="rId20"/>
    <p:sldId id="312" r:id="rId21"/>
    <p:sldId id="313" r:id="rId22"/>
    <p:sldId id="307" r:id="rId23"/>
    <p:sldId id="309" r:id="rId24"/>
    <p:sldId id="310" r:id="rId25"/>
    <p:sldId id="317" r:id="rId26"/>
    <p:sldId id="314" r:id="rId27"/>
    <p:sldId id="315" r:id="rId28"/>
    <p:sldId id="324" r:id="rId29"/>
    <p:sldId id="316" r:id="rId30"/>
    <p:sldId id="318" r:id="rId31"/>
    <p:sldId id="319" r:id="rId32"/>
    <p:sldId id="327" r:id="rId33"/>
    <p:sldId id="279" r:id="rId34"/>
  </p:sldIdLst>
  <p:sldSz cx="12192000" cy="6858000"/>
  <p:notesSz cx="6858000" cy="9144000"/>
  <p:embeddedFontLst>
    <p:embeddedFont>
      <p:font typeface="KaiTi" panose="02010609060101010101" pitchFamily="49" charset="-122"/>
      <p:regular r:id="rId36"/>
    </p:embeddedFont>
    <p:embeddedFont>
      <p:font typeface="等线" panose="02010600030101010101" pitchFamily="2" charset="-122"/>
      <p:regular r:id="rId37"/>
      <p:bold r:id="rId38"/>
    </p:embeddedFont>
    <p:embeddedFont>
      <p:font typeface="等线 Light" panose="02010600030101010101" pitchFamily="2" charset="-122"/>
      <p:regular r:id="rId39"/>
    </p:embeddedFont>
    <p:embeddedFont>
      <p:font typeface="Cambria Math" panose="02040503050406030204" pitchFamily="18" charset="0"/>
      <p:regular r:id="rId40"/>
    </p:embeddedFont>
    <p:embeddedFont>
      <p:font typeface="Microsoft Tai Le" panose="020B0502040204020203" pitchFamily="34" charset="0"/>
      <p:regular r:id="rId41"/>
      <p:bold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4C9C"/>
    <a:srgbClr val="9E0000"/>
    <a:srgbClr val="02356E"/>
    <a:srgbClr val="03448B"/>
    <a:srgbClr val="045F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86" autoAdjust="0"/>
    <p:restoredTop sz="96006"/>
  </p:normalViewPr>
  <p:slideViewPr>
    <p:cSldViewPr snapToGrid="0" showGuides="1">
      <p:cViewPr varScale="1">
        <p:scale>
          <a:sx n="117" d="100"/>
          <a:sy n="117" d="100"/>
        </p:scale>
        <p:origin x="44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B92F2-1B24-4A8F-8D43-3C75F178D6E8}" type="datetimeFigureOut">
              <a:rPr lang="zh-CN" altLang="en-US" smtClean="0"/>
              <a:t>2022/5/5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1DFEA-0C21-4573-9099-3C233ED50026}" type="slidenum">
              <a:rPr lang="zh-CN" altLang="en-US" smtClean="0"/>
              <a:t>‹#›</a:t>
            </a:fld>
            <a:endParaRPr lang="zh-CN" altLang="en-US"/>
          </a:p>
        </p:txBody>
      </p:sp>
    </p:spTree>
    <p:extLst>
      <p:ext uri="{BB962C8B-B14F-4D97-AF65-F5344CB8AC3E}">
        <p14:creationId xmlns:p14="http://schemas.microsoft.com/office/powerpoint/2010/main" val="47134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a:t>
            </a:fld>
            <a:endParaRPr lang="zh-CN" altLang="en-US"/>
          </a:p>
        </p:txBody>
      </p:sp>
    </p:spTree>
    <p:extLst>
      <p:ext uri="{BB962C8B-B14F-4D97-AF65-F5344CB8AC3E}">
        <p14:creationId xmlns:p14="http://schemas.microsoft.com/office/powerpoint/2010/main" val="3837980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15</a:t>
            </a:fld>
            <a:endParaRPr lang="zh-CN" altLang="en-US"/>
          </a:p>
        </p:txBody>
      </p:sp>
    </p:spTree>
    <p:extLst>
      <p:ext uri="{BB962C8B-B14F-4D97-AF65-F5344CB8AC3E}">
        <p14:creationId xmlns:p14="http://schemas.microsoft.com/office/powerpoint/2010/main" val="190874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16</a:t>
            </a:fld>
            <a:endParaRPr lang="zh-CN" altLang="en-US"/>
          </a:p>
        </p:txBody>
      </p:sp>
    </p:spTree>
    <p:extLst>
      <p:ext uri="{BB962C8B-B14F-4D97-AF65-F5344CB8AC3E}">
        <p14:creationId xmlns:p14="http://schemas.microsoft.com/office/powerpoint/2010/main" val="1981826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17</a:t>
            </a:fld>
            <a:endParaRPr lang="zh-CN" altLang="en-US"/>
          </a:p>
        </p:txBody>
      </p:sp>
    </p:spTree>
    <p:extLst>
      <p:ext uri="{BB962C8B-B14F-4D97-AF65-F5344CB8AC3E}">
        <p14:creationId xmlns:p14="http://schemas.microsoft.com/office/powerpoint/2010/main" val="1274237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18</a:t>
            </a:fld>
            <a:endParaRPr lang="zh-CN" altLang="en-US"/>
          </a:p>
        </p:txBody>
      </p:sp>
    </p:spTree>
    <p:extLst>
      <p:ext uri="{BB962C8B-B14F-4D97-AF65-F5344CB8AC3E}">
        <p14:creationId xmlns:p14="http://schemas.microsoft.com/office/powerpoint/2010/main" val="3490424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19</a:t>
            </a:fld>
            <a:endParaRPr lang="zh-CN" altLang="en-US"/>
          </a:p>
        </p:txBody>
      </p:sp>
    </p:spTree>
    <p:extLst>
      <p:ext uri="{BB962C8B-B14F-4D97-AF65-F5344CB8AC3E}">
        <p14:creationId xmlns:p14="http://schemas.microsoft.com/office/powerpoint/2010/main" val="250052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比如用户的肖像数据，虽然不能推断出用户的肖像，但是能获得他是男是女，是白人还是黑人等信息。</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20</a:t>
            </a:fld>
            <a:endParaRPr lang="zh-CN" altLang="en-US"/>
          </a:p>
        </p:txBody>
      </p:sp>
    </p:spTree>
    <p:extLst>
      <p:ext uri="{BB962C8B-B14F-4D97-AF65-F5344CB8AC3E}">
        <p14:creationId xmlns:p14="http://schemas.microsoft.com/office/powerpoint/2010/main" val="32408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21</a:t>
            </a:fld>
            <a:endParaRPr lang="zh-CN" altLang="en-US"/>
          </a:p>
        </p:txBody>
      </p:sp>
    </p:spTree>
    <p:extLst>
      <p:ext uri="{BB962C8B-B14F-4D97-AF65-F5344CB8AC3E}">
        <p14:creationId xmlns:p14="http://schemas.microsoft.com/office/powerpoint/2010/main" val="299160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22</a:t>
            </a:fld>
            <a:endParaRPr lang="zh-CN" altLang="en-US"/>
          </a:p>
        </p:txBody>
      </p:sp>
    </p:spTree>
    <p:extLst>
      <p:ext uri="{BB962C8B-B14F-4D97-AF65-F5344CB8AC3E}">
        <p14:creationId xmlns:p14="http://schemas.microsoft.com/office/powerpoint/2010/main" val="1952635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天下没有免费的午餐，</a:t>
            </a:r>
            <a:r>
              <a:rPr kumimoji="1" lang="en-US" altLang="zh-CN" dirty="0" err="1"/>
              <a:t>FedAvg</a:t>
            </a:r>
            <a:r>
              <a:rPr kumimoji="1" lang="zh-CN" altLang="en-US" dirty="0"/>
              <a:t>减少了通信量，但是增加了</a:t>
            </a:r>
            <a:r>
              <a:rPr kumimoji="1" lang="en-US" altLang="zh-CN" dirty="0"/>
              <a:t>Worder</a:t>
            </a:r>
            <a:r>
              <a:rPr kumimoji="1" lang="zh-CN" altLang="en-US" dirty="0"/>
              <a:t>节点的计算量，牺牲计算量为代价，换取通信量。因为联邦学习中计算代价小，通信代价大，所以这种算法是合理的。</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23</a:t>
            </a:fld>
            <a:endParaRPr lang="zh-CN" altLang="en-US"/>
          </a:p>
        </p:txBody>
      </p:sp>
    </p:spTree>
    <p:extLst>
      <p:ext uri="{BB962C8B-B14F-4D97-AF65-F5344CB8AC3E}">
        <p14:creationId xmlns:p14="http://schemas.microsoft.com/office/powerpoint/2010/main" val="2232685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天下没有免费的午餐，</a:t>
            </a:r>
            <a:r>
              <a:rPr kumimoji="1" lang="en-US" altLang="zh-CN" dirty="0" err="1"/>
              <a:t>FedAvg</a:t>
            </a:r>
            <a:r>
              <a:rPr kumimoji="1" lang="zh-CN" altLang="en-US" dirty="0"/>
              <a:t>减少了通信量，但是增加了</a:t>
            </a:r>
            <a:r>
              <a:rPr kumimoji="1" lang="en-US" altLang="zh-CN" dirty="0"/>
              <a:t>Worder</a:t>
            </a:r>
            <a:r>
              <a:rPr kumimoji="1" lang="zh-CN" altLang="en-US" dirty="0"/>
              <a:t>节点的计算量，牺牲计算量为代价，换取通信量。因为联邦学习中计算代价小，通信代价大，所以这种算法是合理的。</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24</a:t>
            </a:fld>
            <a:endParaRPr lang="zh-CN" altLang="en-US"/>
          </a:p>
        </p:txBody>
      </p:sp>
    </p:spTree>
    <p:extLst>
      <p:ext uri="{BB962C8B-B14F-4D97-AF65-F5344CB8AC3E}">
        <p14:creationId xmlns:p14="http://schemas.microsoft.com/office/powerpoint/2010/main" val="142130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a:t>
            </a:fld>
            <a:endParaRPr lang="zh-CN" altLang="en-US"/>
          </a:p>
        </p:txBody>
      </p:sp>
    </p:spTree>
    <p:extLst>
      <p:ext uri="{BB962C8B-B14F-4D97-AF65-F5344CB8AC3E}">
        <p14:creationId xmlns:p14="http://schemas.microsoft.com/office/powerpoint/2010/main" val="2510261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25</a:t>
            </a:fld>
            <a:endParaRPr lang="zh-CN" altLang="en-US"/>
          </a:p>
        </p:txBody>
      </p:sp>
    </p:spTree>
    <p:extLst>
      <p:ext uri="{BB962C8B-B14F-4D97-AF65-F5344CB8AC3E}">
        <p14:creationId xmlns:p14="http://schemas.microsoft.com/office/powerpoint/2010/main" val="2957311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拜占庭是一个传统的部分是问题，联邦学习也存在拜占庭将军问题。</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26</a:t>
            </a:fld>
            <a:endParaRPr lang="zh-CN" altLang="en-US"/>
          </a:p>
        </p:txBody>
      </p:sp>
    </p:spTree>
    <p:extLst>
      <p:ext uri="{BB962C8B-B14F-4D97-AF65-F5344CB8AC3E}">
        <p14:creationId xmlns:p14="http://schemas.microsoft.com/office/powerpoint/2010/main" val="1499533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文章</a:t>
            </a:r>
            <a:r>
              <a:rPr kumimoji="1" lang="en-US" altLang="zh-CN" dirty="0"/>
              <a:t>1:</a:t>
            </a:r>
            <a:r>
              <a:rPr kumimoji="1" lang="zh-CN" altLang="en-US" dirty="0"/>
              <a:t>把一部分作为训练数据的图片做一些小幅度修改，但这些修改是精心设计出来的扰动，这些图片就变成了毒药，可以用来对模型下毒，如果训练模型的时候用到这种毒药，模型就会出现很奇怪的错误，这篇文章是适用于普遍的深度学习的，如果把这种攻击用到联邦学习上，这是很容易做到的。</a:t>
            </a:r>
            <a:r>
              <a:rPr kumimoji="1" lang="en-US" altLang="zh-CN" dirty="0"/>
              <a:t>worker</a:t>
            </a:r>
            <a:r>
              <a:rPr kumimoji="1" lang="zh-CN" altLang="en-US" dirty="0"/>
              <a:t>节点上将自己的数据做一些修改，上传到</a:t>
            </a:r>
            <a:r>
              <a:rPr kumimoji="1" lang="en-US" altLang="zh-CN" dirty="0"/>
              <a:t>server</a:t>
            </a:r>
            <a:r>
              <a:rPr kumimoji="1" lang="zh-CN" altLang="en-US" dirty="0"/>
              <a:t>服务器上。</a:t>
            </a:r>
            <a:endParaRPr kumimoji="1" lang="en-US" altLang="zh-CN" dirty="0"/>
          </a:p>
          <a:p>
            <a:r>
              <a:rPr kumimoji="1" lang="zh-CN" altLang="en-US" dirty="0"/>
              <a:t>文章</a:t>
            </a:r>
            <a:r>
              <a:rPr kumimoji="1" lang="en-US" altLang="zh-CN" dirty="0"/>
              <a:t>2:</a:t>
            </a:r>
            <a:r>
              <a:rPr kumimoji="1" lang="zh-CN" altLang="en-US" dirty="0"/>
              <a:t>把本地的数据标签换成错误的，用正确的图片和错误的标签计算梯度方向，再把梯度方向发送给</a:t>
            </a:r>
            <a:r>
              <a:rPr kumimoji="1" lang="en-US" altLang="zh-CN" dirty="0"/>
              <a:t>server</a:t>
            </a:r>
            <a:r>
              <a:rPr kumimoji="1" lang="zh-CN" altLang="en-US" dirty="0"/>
              <a:t>。</a:t>
            </a:r>
            <a:endParaRPr kumimoji="1" lang="en-US" altLang="zh-CN" dirty="0"/>
          </a:p>
          <a:p>
            <a:endParaRPr kumimoji="1" lang="en-US" altLang="zh-CN" dirty="0"/>
          </a:p>
          <a:p>
            <a:r>
              <a:rPr kumimoji="1" lang="en-US" altLang="zh-CN" dirty="0"/>
              <a:t>Denfense1:</a:t>
            </a:r>
            <a:r>
              <a:rPr kumimoji="1" lang="zh-CN" altLang="en-US" dirty="0"/>
              <a:t> </a:t>
            </a:r>
            <a:r>
              <a:rPr kumimoji="1" lang="en-US" altLang="zh-CN" dirty="0"/>
              <a:t>Server</a:t>
            </a:r>
            <a:r>
              <a:rPr kumimoji="1" lang="zh-CN" altLang="en-US" dirty="0"/>
              <a:t>检验模型梯度到底好不好，</a:t>
            </a:r>
            <a:r>
              <a:rPr kumimoji="1" lang="en-US" altLang="zh-CN" dirty="0"/>
              <a:t>Server</a:t>
            </a:r>
            <a:r>
              <a:rPr kumimoji="1" lang="zh-CN" altLang="en-US" dirty="0"/>
              <a:t>会拿某个</a:t>
            </a:r>
            <a:r>
              <a:rPr kumimoji="1" lang="en-US" altLang="zh-CN" dirty="0"/>
              <a:t>Worker</a:t>
            </a:r>
            <a:r>
              <a:rPr kumimoji="1" lang="zh-CN" altLang="en-US" dirty="0"/>
              <a:t>传回来的梯度更新模型参数，然后算一下用新的参数在测试集合上的效果好不好，如果某个</a:t>
            </a:r>
            <a:r>
              <a:rPr kumimoji="1" lang="en-US" altLang="zh-CN" dirty="0"/>
              <a:t>worker</a:t>
            </a:r>
            <a:r>
              <a:rPr kumimoji="1" lang="zh-CN" altLang="en-US" dirty="0"/>
              <a:t>传回恶意梯度肯定会造成准确度的下降。但这种防御其实不适用于联邦学习，因为联邦学习的梯度是非独立同分布的，就算是诚实的</a:t>
            </a:r>
            <a:r>
              <a:rPr kumimoji="1" lang="en-US" altLang="zh-CN" dirty="0"/>
              <a:t>worker</a:t>
            </a:r>
            <a:r>
              <a:rPr kumimoji="1" lang="zh-CN" altLang="en-US" dirty="0"/>
              <a:t>节点也有可能造成准确下降，只有把所有的</a:t>
            </a:r>
            <a:r>
              <a:rPr kumimoji="1" lang="en-US" altLang="zh-CN" dirty="0"/>
              <a:t>worder</a:t>
            </a:r>
            <a:r>
              <a:rPr kumimoji="1" lang="zh-CN" altLang="en-US" dirty="0"/>
              <a:t>传回来的模型进行平均才能得到最终的模型。</a:t>
            </a:r>
            <a:endParaRPr kumimoji="1" lang="en-US" altLang="zh-CN" dirty="0"/>
          </a:p>
          <a:p>
            <a:r>
              <a:rPr kumimoji="1" lang="en-US" altLang="zh-CN" dirty="0"/>
              <a:t>Denfense2:</a:t>
            </a:r>
            <a:r>
              <a:rPr kumimoji="1" lang="zh-CN" altLang="en-US" dirty="0"/>
              <a:t> 假设数据是独立同分布，所有</a:t>
            </a:r>
            <a:r>
              <a:rPr kumimoji="1" lang="en-US" altLang="zh-CN" dirty="0"/>
              <a:t>worker</a:t>
            </a:r>
            <a:r>
              <a:rPr kumimoji="1" lang="zh-CN" altLang="en-US" dirty="0"/>
              <a:t>的梯度都不会差太远，要是个别梯度和所有的梯度差别很大，就可以认为</a:t>
            </a:r>
            <a:r>
              <a:rPr kumimoji="1" lang="en-US" altLang="zh-CN" dirty="0"/>
              <a:t>worker</a:t>
            </a:r>
            <a:r>
              <a:rPr kumimoji="1" lang="zh-CN" altLang="en-US" dirty="0"/>
              <a:t>是异常的。但数据不是独立同分布的！</a:t>
            </a:r>
            <a:endParaRPr kumimoji="1" lang="en-US" altLang="zh-CN" dirty="0"/>
          </a:p>
          <a:p>
            <a:r>
              <a:rPr kumimoji="1" lang="zh-CN" altLang="en-US" dirty="0"/>
              <a:t>文章</a:t>
            </a:r>
            <a:r>
              <a:rPr kumimoji="1" lang="en-US" altLang="zh-CN" dirty="0"/>
              <a:t>3</a:t>
            </a:r>
            <a:r>
              <a:rPr kumimoji="1" lang="zh-CN" altLang="en-US" dirty="0"/>
              <a:t>、</a:t>
            </a:r>
            <a:r>
              <a:rPr kumimoji="1" lang="en-US" altLang="zh-CN" dirty="0"/>
              <a:t>4</a:t>
            </a:r>
            <a:r>
              <a:rPr kumimoji="1" lang="zh-CN" altLang="en-US" dirty="0"/>
              <a:t>、</a:t>
            </a:r>
            <a:r>
              <a:rPr kumimoji="1" lang="en-US" altLang="zh-CN" dirty="0"/>
              <a:t>5</a:t>
            </a:r>
            <a:r>
              <a:rPr kumimoji="1" lang="zh-CN" altLang="en-US" dirty="0"/>
              <a:t>：</a:t>
            </a:r>
            <a:r>
              <a:rPr kumimoji="1" lang="en-US" altLang="zh-CN" dirty="0"/>
              <a:t>Server</a:t>
            </a:r>
            <a:r>
              <a:rPr kumimoji="1" lang="zh-CN" altLang="en-US" dirty="0"/>
              <a:t>不是对所有</a:t>
            </a:r>
            <a:r>
              <a:rPr kumimoji="1" lang="en-US" altLang="zh-CN" dirty="0"/>
              <a:t>worker</a:t>
            </a:r>
            <a:r>
              <a:rPr kumimoji="1" lang="zh-CN" altLang="en-US" dirty="0"/>
              <a:t>的梯度做加权平均，而是用一些更稳定的方式来整合梯度，比如说把平均换成中位数等方式，但也有可能不成立，这些文章也都在假设数据是独立同分布的。</a:t>
            </a:r>
            <a:endParaRPr kumimoji="1" lang="en-US" altLang="zh-CN" dirty="0"/>
          </a:p>
          <a:p>
            <a:endParaRPr kumimoji="1" lang="en-US" altLang="zh-CN" dirty="0"/>
          </a:p>
          <a:p>
            <a:r>
              <a:rPr kumimoji="1" lang="zh-CN" altLang="en-US" dirty="0"/>
              <a:t>总而言之，攻击很容易，但是防御很困难！</a:t>
            </a:r>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27</a:t>
            </a:fld>
            <a:endParaRPr lang="zh-CN" altLang="en-US"/>
          </a:p>
        </p:txBody>
      </p:sp>
    </p:spTree>
    <p:extLst>
      <p:ext uri="{BB962C8B-B14F-4D97-AF65-F5344CB8AC3E}">
        <p14:creationId xmlns:p14="http://schemas.microsoft.com/office/powerpoint/2010/main" val="534704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28</a:t>
            </a:fld>
            <a:endParaRPr lang="zh-CN" altLang="en-US"/>
          </a:p>
        </p:txBody>
      </p:sp>
    </p:spTree>
    <p:extLst>
      <p:ext uri="{BB962C8B-B14F-4D97-AF65-F5344CB8AC3E}">
        <p14:creationId xmlns:p14="http://schemas.microsoft.com/office/powerpoint/2010/main" val="3142630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29</a:t>
            </a:fld>
            <a:endParaRPr lang="zh-CN" altLang="en-US"/>
          </a:p>
        </p:txBody>
      </p:sp>
    </p:spTree>
    <p:extLst>
      <p:ext uri="{BB962C8B-B14F-4D97-AF65-F5344CB8AC3E}">
        <p14:creationId xmlns:p14="http://schemas.microsoft.com/office/powerpoint/2010/main" val="1761434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30</a:t>
            </a:fld>
            <a:endParaRPr lang="zh-CN" altLang="en-US"/>
          </a:p>
        </p:txBody>
      </p:sp>
    </p:spTree>
    <p:extLst>
      <p:ext uri="{BB962C8B-B14F-4D97-AF65-F5344CB8AC3E}">
        <p14:creationId xmlns:p14="http://schemas.microsoft.com/office/powerpoint/2010/main" val="50377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31</a:t>
            </a:fld>
            <a:endParaRPr lang="zh-CN" altLang="en-US"/>
          </a:p>
        </p:txBody>
      </p:sp>
    </p:spTree>
    <p:extLst>
      <p:ext uri="{BB962C8B-B14F-4D97-AF65-F5344CB8AC3E}">
        <p14:creationId xmlns:p14="http://schemas.microsoft.com/office/powerpoint/2010/main" val="1095501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32</a:t>
            </a:fld>
            <a:endParaRPr lang="zh-CN" altLang="en-US"/>
          </a:p>
        </p:txBody>
      </p:sp>
    </p:spTree>
    <p:extLst>
      <p:ext uri="{BB962C8B-B14F-4D97-AF65-F5344CB8AC3E}">
        <p14:creationId xmlns:p14="http://schemas.microsoft.com/office/powerpoint/2010/main" val="198473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4</a:t>
            </a:fld>
            <a:endParaRPr lang="zh-CN" altLang="en-US"/>
          </a:p>
        </p:txBody>
      </p:sp>
    </p:spTree>
    <p:extLst>
      <p:ext uri="{BB962C8B-B14F-4D97-AF65-F5344CB8AC3E}">
        <p14:creationId xmlns:p14="http://schemas.microsoft.com/office/powerpoint/2010/main" val="1052064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KaiTi" panose="02010609060101010101" pitchFamily="49" charset="-122"/>
                <a:ea typeface="KaiTi" panose="02010609060101010101" pitchFamily="49" charset="-122"/>
              </a:rPr>
              <a:t>通过将原始秘密值</a:t>
            </a:r>
            <a:r>
              <a:rPr lang="en" altLang="zh-CN" sz="1200" dirty="0">
                <a:latin typeface="KaiTi" panose="02010609060101010101" pitchFamily="49" charset="-122"/>
                <a:ea typeface="KaiTi" panose="02010609060101010101" pitchFamily="49" charset="-122"/>
              </a:rPr>
              <a:t>A</a:t>
            </a:r>
            <a:r>
              <a:rPr lang="zh-CN" altLang="en-US" sz="1200" dirty="0">
                <a:latin typeface="KaiTi" panose="02010609060101010101" pitchFamily="49" charset="-122"/>
                <a:ea typeface="KaiTi" panose="02010609060101010101" pitchFamily="49" charset="-122"/>
              </a:rPr>
              <a:t>分割为随机多份，比如分割成</a:t>
            </a:r>
            <a:r>
              <a:rPr lang="en" altLang="zh-CN" sz="1200" dirty="0">
                <a:latin typeface="KaiTi" panose="02010609060101010101" pitchFamily="49" charset="-122"/>
                <a:ea typeface="KaiTi" panose="02010609060101010101" pitchFamily="49" charset="-122"/>
              </a:rPr>
              <a:t>n</a:t>
            </a:r>
            <a:r>
              <a:rPr lang="zh-CN" altLang="en-US" sz="1200" dirty="0">
                <a:latin typeface="KaiTi" panose="02010609060101010101" pitchFamily="49" charset="-122"/>
                <a:ea typeface="KaiTi" panose="02010609060101010101" pitchFamily="49" charset="-122"/>
              </a:rPr>
              <a:t>份，记为</a:t>
            </a:r>
            <a:r>
              <a:rPr lang="en" altLang="zh-CN" sz="1200" dirty="0">
                <a:latin typeface="KaiTi" panose="02010609060101010101" pitchFamily="49" charset="-122"/>
                <a:ea typeface="KaiTi" panose="02010609060101010101" pitchFamily="49" charset="-122"/>
              </a:rPr>
              <a:t>A1,A2,...,An</a:t>
            </a:r>
            <a:r>
              <a:rPr lang="zh-CN" altLang="en" sz="1200" dirty="0">
                <a:latin typeface="KaiTi" panose="02010609060101010101" pitchFamily="49" charset="-122"/>
                <a:ea typeface="KaiTi" panose="02010609060101010101" pitchFamily="49" charset="-122"/>
              </a:rPr>
              <a:t>，</a:t>
            </a:r>
            <a:r>
              <a:rPr lang="zh-CN" altLang="en-US" sz="1200" dirty="0">
                <a:latin typeface="KaiTi" panose="02010609060101010101" pitchFamily="49" charset="-122"/>
                <a:ea typeface="KaiTi" panose="02010609060101010101" pitchFamily="49" charset="-122"/>
              </a:rPr>
              <a:t>并将这些份分发给</a:t>
            </a:r>
            <a:r>
              <a:rPr lang="en" altLang="zh-CN" sz="1200" dirty="0">
                <a:latin typeface="KaiTi" panose="02010609060101010101" pitchFamily="49" charset="-122"/>
                <a:ea typeface="KaiTi" panose="02010609060101010101" pitchFamily="49" charset="-122"/>
              </a:rPr>
              <a:t>n</a:t>
            </a:r>
            <a:r>
              <a:rPr lang="zh-CN" altLang="en-US" sz="1200" dirty="0">
                <a:latin typeface="KaiTi" panose="02010609060101010101" pitchFamily="49" charset="-122"/>
                <a:ea typeface="KaiTi" panose="02010609060101010101" pitchFamily="49" charset="-122"/>
              </a:rPr>
              <a:t>个不同的参与方。当且仅当足够数量（比如至少</a:t>
            </a:r>
            <a:r>
              <a:rPr lang="en" altLang="zh-CN" sz="1200" dirty="0">
                <a:latin typeface="KaiTi" panose="02010609060101010101" pitchFamily="49" charset="-122"/>
                <a:ea typeface="KaiTi" panose="02010609060101010101" pitchFamily="49" charset="-122"/>
              </a:rPr>
              <a:t>t</a:t>
            </a:r>
            <a:r>
              <a:rPr lang="zh-CN" altLang="en-US" sz="1200" dirty="0">
                <a:latin typeface="KaiTi" panose="02010609060101010101" pitchFamily="49" charset="-122"/>
                <a:ea typeface="KaiTi" panose="02010609060101010101" pitchFamily="49" charset="-122"/>
              </a:rPr>
              <a:t>个）的秘密值组合在一起时，才能够重新构造被共享的秘密，而任意的</a:t>
            </a:r>
            <a:r>
              <a:rPr lang="en" altLang="zh-CN" sz="1200" dirty="0">
                <a:latin typeface="KaiTi" panose="02010609060101010101" pitchFamily="49" charset="-122"/>
                <a:ea typeface="KaiTi" panose="02010609060101010101" pitchFamily="49" charset="-122"/>
              </a:rPr>
              <a:t>t-1</a:t>
            </a:r>
            <a:r>
              <a:rPr lang="zh-CN" altLang="en-US" sz="1200" dirty="0">
                <a:latin typeface="KaiTi" panose="02010609060101010101" pitchFamily="49" charset="-122"/>
                <a:ea typeface="KaiTi" panose="02010609060101010101" pitchFamily="49" charset="-122"/>
              </a:rPr>
              <a:t>个秘密值都不能重构原始数据。</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KaiTi" panose="02010609060101010101" pitchFamily="49" charset="-122"/>
                <a:ea typeface="KaiTi" panose="02010609060101010101" pitchFamily="49" charset="-122"/>
              </a:rPr>
              <a:t>中心思想是将计算电路分解为产生阶段和求值阶段。两个参与方各自负责一个阶段，而在每一阶段中电路都被加密处理，所以任何一方都不能从其他方获取信息，但仍然可以根据电路获取结果。</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8</a:t>
            </a:fld>
            <a:endParaRPr lang="zh-CN" altLang="en-US"/>
          </a:p>
        </p:txBody>
      </p:sp>
    </p:spTree>
    <p:extLst>
      <p:ext uri="{BB962C8B-B14F-4D97-AF65-F5344CB8AC3E}">
        <p14:creationId xmlns:p14="http://schemas.microsoft.com/office/powerpoint/2010/main" val="286435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KaiTi" panose="02010609060101010101" pitchFamily="49" charset="-122"/>
              <a:ea typeface="KaiTi" panose="02010609060101010101" pitchFamily="49" charset="-122"/>
            </a:endParaRPr>
          </a:p>
        </p:txBody>
      </p:sp>
      <p:sp>
        <p:nvSpPr>
          <p:cNvPr id="4" name="灯片编号占位符 3"/>
          <p:cNvSpPr>
            <a:spLocks noGrp="1"/>
          </p:cNvSpPr>
          <p:nvPr>
            <p:ph type="sldNum" sz="quarter" idx="5"/>
          </p:nvPr>
        </p:nvSpPr>
        <p:spPr/>
        <p:txBody>
          <a:bodyPr/>
          <a:lstStyle/>
          <a:p>
            <a:fld id="{96E1DFEA-0C21-4573-9099-3C233ED50026}" type="slidenum">
              <a:rPr lang="zh-CN" altLang="en-US" smtClean="0"/>
              <a:t>9</a:t>
            </a:fld>
            <a:endParaRPr lang="zh-CN" altLang="en-US"/>
          </a:p>
        </p:txBody>
      </p:sp>
    </p:spTree>
    <p:extLst>
      <p:ext uri="{BB962C8B-B14F-4D97-AF65-F5344CB8AC3E}">
        <p14:creationId xmlns:p14="http://schemas.microsoft.com/office/powerpoint/2010/main" val="294571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10</a:t>
            </a:fld>
            <a:endParaRPr lang="zh-CN" altLang="en-US"/>
          </a:p>
        </p:txBody>
      </p:sp>
    </p:spTree>
    <p:extLst>
      <p:ext uri="{BB962C8B-B14F-4D97-AF65-F5344CB8AC3E}">
        <p14:creationId xmlns:p14="http://schemas.microsoft.com/office/powerpoint/2010/main" val="3056082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12</a:t>
            </a:fld>
            <a:endParaRPr lang="zh-CN" altLang="en-US"/>
          </a:p>
        </p:txBody>
      </p:sp>
    </p:spTree>
    <p:extLst>
      <p:ext uri="{BB962C8B-B14F-4D97-AF65-F5344CB8AC3E}">
        <p14:creationId xmlns:p14="http://schemas.microsoft.com/office/powerpoint/2010/main" val="90820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13</a:t>
            </a:fld>
            <a:endParaRPr lang="zh-CN" altLang="en-US"/>
          </a:p>
        </p:txBody>
      </p:sp>
    </p:spTree>
    <p:extLst>
      <p:ext uri="{BB962C8B-B14F-4D97-AF65-F5344CB8AC3E}">
        <p14:creationId xmlns:p14="http://schemas.microsoft.com/office/powerpoint/2010/main" val="68323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如图左图所示，一个由三个工作节点和一个参数服务器组成的分布式机器学习系统，训练数据被分为不相交的数据分片（</a:t>
            </a:r>
            <a:r>
              <a:rPr lang="en" altLang="zh-CN" sz="1200" b="0" i="0" u="none" strike="noStrike" kern="1200" dirty="0">
                <a:solidFill>
                  <a:schemeClr val="tx1"/>
                </a:solidFill>
                <a:effectLst/>
                <a:latin typeface="+mn-lt"/>
                <a:ea typeface="+mn-ea"/>
                <a:cs typeface="+mn-cs"/>
              </a:rPr>
              <a:t>Shard</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并被发送各个工作者，工作者将在本地执行随机梯度下降（</a:t>
            </a:r>
            <a:r>
              <a:rPr lang="en" altLang="zh-CN" sz="1200" b="0" i="0" u="none" strike="noStrike" kern="1200" dirty="0">
                <a:solidFill>
                  <a:schemeClr val="tx1"/>
                </a:solidFill>
                <a:effectLst/>
                <a:latin typeface="+mn-lt"/>
                <a:ea typeface="+mn-ea"/>
                <a:cs typeface="+mn-cs"/>
              </a:rPr>
              <a:t>SGD</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工作者将梯度</a:t>
            </a:r>
            <a:r>
              <a:rPr lang="en" altLang="zh-CN" sz="1200" b="0" i="0" u="none" strike="noStrike" kern="1200" dirty="0">
                <a:solidFill>
                  <a:schemeClr val="tx1"/>
                </a:solidFill>
                <a:effectLst/>
                <a:latin typeface="+mn-lt"/>
                <a:ea typeface="+mn-ea"/>
                <a:cs typeface="+mn-cs"/>
              </a:rPr>
              <a:t>w</a:t>
            </a:r>
            <a:r>
              <a:rPr lang="zh-CN" altLang="en-US" sz="1200" b="0" i="0" u="none" strike="noStrike" kern="1200" dirty="0">
                <a:solidFill>
                  <a:schemeClr val="tx1"/>
                </a:solidFill>
                <a:effectLst/>
                <a:latin typeface="+mn-lt"/>
                <a:ea typeface="+mn-ea"/>
                <a:cs typeface="+mn-cs"/>
              </a:rPr>
              <a:t>发送至参数服务器。参数服务器对收到的所有梯度进行聚合（例如，计算加权平均），从而得到全局梯度</a:t>
            </a:r>
            <a:r>
              <a:rPr lang="en" altLang="zh-CN" sz="1200" b="0" i="0" u="none" strike="noStrike" kern="1200" dirty="0">
                <a:solidFill>
                  <a:schemeClr val="tx1"/>
                </a:solidFill>
                <a:effectLst/>
                <a:latin typeface="+mn-lt"/>
                <a:ea typeface="+mn-ea"/>
                <a:cs typeface="+mn-cs"/>
              </a:rPr>
              <a:t>w</a:t>
            </a:r>
            <a:r>
              <a:rPr lang="zh-CN" altLang="en" sz="1200" b="0" i="0" u="none" strike="noStrike" kern="1200" dirty="0">
                <a:solidFill>
                  <a:schemeClr val="tx1"/>
                </a:solidFill>
                <a:effectLst/>
                <a:latin typeface="+mn-lt"/>
                <a:ea typeface="+mn-ea"/>
                <a:cs typeface="+mn-cs"/>
              </a:rPr>
              <a:t>。</a:t>
            </a: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总结一下：想要让算法收敛，需要重复很多轮梯度下降。每一轮中，工作者节点向参数服务器索要参数，并在本地执行梯度下降，将执行完成的模型参数发送给参数服务器，一共需要两轮通信。</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那用分布式机器学习，这样不就可以解决了吗？把每个工作者当作一个手机，数据也没有离开手机。</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6E1DFEA-0C21-4573-9099-3C233ED50026}" type="slidenum">
              <a:rPr lang="zh-CN" altLang="en-US" smtClean="0"/>
              <a:t>14</a:t>
            </a:fld>
            <a:endParaRPr lang="zh-CN" altLang="en-US"/>
          </a:p>
        </p:txBody>
      </p:sp>
    </p:spTree>
    <p:extLst>
      <p:ext uri="{BB962C8B-B14F-4D97-AF65-F5344CB8AC3E}">
        <p14:creationId xmlns:p14="http://schemas.microsoft.com/office/powerpoint/2010/main" val="317807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CEE7C-254A-4282-B435-5BCBB2867A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799711-9FEF-48B9-BBB8-B97546B6D1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660B29-2A7A-479F-AD69-47AED2094272}"/>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9FAF150B-A8D2-496F-8A00-1E7EE67DDB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E782FE-D76E-40B2-9D03-AF57402814A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11850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A600-687A-4A05-9EDC-8406E41EF8D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F347F50-AE02-43D2-8BF2-290AE5B7C8D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F67A9EF-78F2-4BE0-AFD0-BF29A241AE8D}"/>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DD9BD7DC-1334-4E7E-BE82-BBA58A3B00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F99511-E7A0-4474-9160-5C55AA970B9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0798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978C62-CE62-4209-AD46-67D413B316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FD28BA-A19B-4199-8260-3D650C9F44E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BA64F9-B387-44DA-8206-91272C5ECCB0}"/>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A8A42BB0-3EA8-462C-87B0-E3016096E7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ACB70B-9B20-4305-84B8-417B90FAD4D1}"/>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46488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6FCC4-C301-46CF-8156-0285667AAD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513C7B-6E09-4B9E-AB71-2DB948AFE39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4C220BB-D2B5-44E8-8F14-87606B380286}"/>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9619598B-1B1A-4A84-A7A7-8393EDF7AD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FDEB4B-F686-4448-9D09-1DD9C643F1BB}"/>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76553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E0AE3-5C26-4BB6-9AA6-919929B0F1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ECB6A-0B32-4552-A646-676DA9E33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31E0457-C49A-4A1A-8101-BB43550605D0}"/>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302FDE73-72F1-40C4-9495-4CADF2EF95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13D4CD-4E2B-4571-B5A8-7F2EE3AAC2F7}"/>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08066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D4A65-0574-47ED-A1F2-B705AB5DD6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51779E-BEF0-4C0B-B414-0519A04A39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14D1118-5D2C-4FFA-BC3A-CA63FD715D9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A4144D1-00F9-465F-A510-D6515BC82E5E}"/>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E365B47F-C0D1-48A7-8184-7DA55C39FA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14C7ED-E164-45FA-96D2-ADF4788F1F1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1936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FAEDB-57D1-4564-B02C-3FF4C8C89F6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D58917F-09B1-4419-86FB-B70FFC52F9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550FB4-F11F-42F8-8397-DD327D91932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94BDED3-6017-456C-8F03-AA57C495C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77ACD76-B75A-4D23-BE44-0F1FC505EAD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B4F8A58-A9DC-45CB-9458-ED98246E1AF8}"/>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8" name="页脚占位符 7">
            <a:extLst>
              <a:ext uri="{FF2B5EF4-FFF2-40B4-BE49-F238E27FC236}">
                <a16:creationId xmlns:a16="http://schemas.microsoft.com/office/drawing/2014/main" id="{832AB6FB-C8BA-4508-88D4-A4F0CD812C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D00160-671E-49F9-944E-0DAB6B2AE9E0}"/>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9561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798C1-B51D-41DE-BAD9-A276F0B80BB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B5E0CC-88E3-4512-B4AE-AD815364C2B2}"/>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4" name="页脚占位符 3">
            <a:extLst>
              <a:ext uri="{FF2B5EF4-FFF2-40B4-BE49-F238E27FC236}">
                <a16:creationId xmlns:a16="http://schemas.microsoft.com/office/drawing/2014/main" id="{2AA52F65-1317-4940-8A8F-516CC668721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B9C0CD-2279-4A5C-A180-EA85648EBF4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1793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F2E9C0-D4EE-4F9D-8F07-E57F648C01A1}"/>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3" name="页脚占位符 2">
            <a:extLst>
              <a:ext uri="{FF2B5EF4-FFF2-40B4-BE49-F238E27FC236}">
                <a16:creationId xmlns:a16="http://schemas.microsoft.com/office/drawing/2014/main" id="{A404C25F-8266-4327-93EB-58FE62E605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FF313F-3B4F-4E81-B422-E8B2F770D985}"/>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18085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C6DB2-7A84-4D88-B2E6-9042D546A9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77A042-C969-47D8-9B4F-4C6E8451E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B590F9E-6BAC-4E39-A465-C69005425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77E9820-951C-4554-9E1B-7EE6E2E13696}"/>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858AF966-80A3-4C65-B132-08A13CA80C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486EAD-F75E-4BCD-9A0A-9123C14599D6}"/>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6197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0939F-F321-40CB-8261-64B6F8553A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1DE890-5FDC-4C67-A4AD-3F38499D4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BA031F-82F6-4491-889D-0479A0F00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0FB6902-4003-417F-901D-085295BFA59F}"/>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E498B1C9-6120-4D79-8555-A7C35C8772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E913F7-CC8D-4897-AA1F-A45585444E69}"/>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24526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75835C-9AAD-4359-981A-DA48AFB93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9C257C-12AA-4710-8F04-273D4DD44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2FF208-4589-4D4D-B373-7C31BB5845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BF3F8C7C-B5D3-43DE-9FA6-3BB475B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32306E4-1DE6-4D70-8A63-2BACFDE29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343019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7A27908-8503-4D1F-BC5C-D4678A6D9484}"/>
              </a:ext>
            </a:extLst>
          </p:cNvPr>
          <p:cNvGrpSpPr/>
          <p:nvPr/>
        </p:nvGrpSpPr>
        <p:grpSpPr>
          <a:xfrm>
            <a:off x="4162074" y="835536"/>
            <a:ext cx="3828328" cy="3839766"/>
            <a:chOff x="1220788" y="2549525"/>
            <a:chExt cx="2652713" cy="2660650"/>
          </a:xfrm>
          <a:solidFill>
            <a:schemeClr val="bg1">
              <a:alpha val="3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595262" y="1978834"/>
            <a:ext cx="8939040" cy="1600438"/>
          </a:xfrm>
          <a:prstGeom prst="rect">
            <a:avLst/>
          </a:prstGeom>
          <a:noFill/>
        </p:spPr>
        <p:txBody>
          <a:bodyPr wrap="square" rtlCol="0">
            <a:spAutoFit/>
          </a:bodyPr>
          <a:lstStyle/>
          <a:p>
            <a:pPr algn="ctr"/>
            <a:r>
              <a:rPr lang="zh-CN" altLang="en-US" sz="5400" dirty="0">
                <a:solidFill>
                  <a:schemeClr val="bg1"/>
                </a:solidFill>
                <a:latin typeface="KaiTi" panose="02010609060101010101" pitchFamily="49" charset="-122"/>
                <a:ea typeface="KaiTi" panose="02010609060101010101" pitchFamily="49" charset="-122"/>
              </a:rPr>
              <a:t>隐私计算</a:t>
            </a:r>
            <a:r>
              <a:rPr lang="en-US" altLang="zh-CN" sz="5400" dirty="0">
                <a:solidFill>
                  <a:schemeClr val="bg1"/>
                </a:solidFill>
                <a:latin typeface="KaiTi" panose="02010609060101010101" pitchFamily="49" charset="-122"/>
                <a:ea typeface="KaiTi" panose="02010609060101010101" pitchFamily="49" charset="-122"/>
              </a:rPr>
              <a:t>&amp;</a:t>
            </a:r>
            <a:r>
              <a:rPr lang="zh-CN" altLang="en-US" sz="5400" dirty="0">
                <a:solidFill>
                  <a:schemeClr val="bg1"/>
                </a:solidFill>
                <a:latin typeface="KaiTi" panose="02010609060101010101" pitchFamily="49" charset="-122"/>
                <a:ea typeface="KaiTi" panose="02010609060101010101" pitchFamily="49" charset="-122"/>
              </a:rPr>
              <a:t>联邦学习</a:t>
            </a:r>
            <a:endParaRPr lang="en-US" altLang="zh-CN" sz="5400" dirty="0">
              <a:solidFill>
                <a:schemeClr val="bg1"/>
              </a:solidFill>
              <a:latin typeface="KaiTi" panose="02010609060101010101" pitchFamily="49" charset="-122"/>
              <a:ea typeface="KaiTi" panose="02010609060101010101" pitchFamily="49" charset="-122"/>
            </a:endParaRPr>
          </a:p>
          <a:p>
            <a:pPr algn="ctr"/>
            <a:r>
              <a:rPr lang="zh-CN" altLang="en-US" sz="4400" dirty="0">
                <a:solidFill>
                  <a:schemeClr val="bg1"/>
                </a:solidFill>
                <a:latin typeface="KaiTi" panose="02010609060101010101" pitchFamily="49" charset="-122"/>
                <a:ea typeface="KaiTi" panose="02010609060101010101" pitchFamily="49" charset="-122"/>
              </a:rPr>
              <a:t>综述报告</a:t>
            </a: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A900B9A0-5B6A-4880-9E4A-3DBF0D2FD75D}"/>
              </a:ext>
            </a:extLst>
          </p:cNvPr>
          <p:cNvSpPr txBox="1"/>
          <p:nvPr/>
        </p:nvSpPr>
        <p:spPr>
          <a:xfrm>
            <a:off x="4961381" y="5745312"/>
            <a:ext cx="2458879"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报告人</a:t>
            </a: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 </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翁一帆</a:t>
            </a:r>
          </a:p>
        </p:txBody>
      </p:sp>
    </p:spTree>
    <p:extLst>
      <p:ext uri="{BB962C8B-B14F-4D97-AF65-F5344CB8AC3E}">
        <p14:creationId xmlns:p14="http://schemas.microsoft.com/office/powerpoint/2010/main" val="278157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406517"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目录</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8FAD82A-30B6-9057-D46D-C1FBCDE78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126" y="1095080"/>
            <a:ext cx="5633747" cy="5679550"/>
          </a:xfrm>
          <a:prstGeom prst="rect">
            <a:avLst/>
          </a:prstGeom>
        </p:spPr>
      </p:pic>
    </p:spTree>
    <p:extLst>
      <p:ext uri="{BB962C8B-B14F-4D97-AF65-F5344CB8AC3E}">
        <p14:creationId xmlns:p14="http://schemas.microsoft.com/office/powerpoint/2010/main" val="3799971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3415285"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09</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FC91734-B388-56C6-CE45-7D361323E310}"/>
              </a:ext>
            </a:extLst>
          </p:cNvPr>
          <p:cNvGrpSpPr/>
          <p:nvPr/>
        </p:nvGrpSpPr>
        <p:grpSpPr>
          <a:xfrm>
            <a:off x="1091401" y="1371599"/>
            <a:ext cx="9948305" cy="1177679"/>
            <a:chOff x="1091402" y="1371600"/>
            <a:chExt cx="5618781" cy="1270000"/>
          </a:xfrm>
        </p:grpSpPr>
        <p:sp>
          <p:nvSpPr>
            <p:cNvPr id="4" name="矩形 3">
              <a:extLst>
                <a:ext uri="{FF2B5EF4-FFF2-40B4-BE49-F238E27FC236}">
                  <a16:creationId xmlns:a16="http://schemas.microsoft.com/office/drawing/2014/main" id="{0493C0A9-B1DF-1BF8-66A9-4C398429BA30}"/>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957A041-BAA7-D56A-7CC7-3B3EE0BE7581}"/>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2" name="文本框 11">
            <a:extLst>
              <a:ext uri="{FF2B5EF4-FFF2-40B4-BE49-F238E27FC236}">
                <a16:creationId xmlns:a16="http://schemas.microsoft.com/office/drawing/2014/main" id="{54FD6A54-F637-C67D-5B85-3056ED45CD3A}"/>
              </a:ext>
            </a:extLst>
          </p:cNvPr>
          <p:cNvSpPr txBox="1"/>
          <p:nvPr/>
        </p:nvSpPr>
        <p:spPr>
          <a:xfrm>
            <a:off x="1342222" y="1544939"/>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联邦学习是利用分散在各个参与方的数据集，通过隐私保护技术融合多方数据信息，协同构建全局模型的一种</a:t>
            </a:r>
            <a:r>
              <a:rPr lang="zh-CN" altLang="en-US" sz="2400" b="1" dirty="0">
                <a:latin typeface="KaiTi" panose="02010609060101010101" pitchFamily="49" charset="-122"/>
                <a:ea typeface="KaiTi" panose="02010609060101010101" pitchFamily="49" charset="-122"/>
              </a:rPr>
              <a:t>分布式</a:t>
            </a:r>
            <a:r>
              <a:rPr lang="zh-CN" altLang="en-US" sz="2400" dirty="0">
                <a:latin typeface="KaiTi" panose="02010609060101010101" pitchFamily="49" charset="-122"/>
                <a:ea typeface="KaiTi" panose="02010609060101010101" pitchFamily="49" charset="-122"/>
              </a:rPr>
              <a:t>训练方式。</a:t>
            </a:r>
            <a:endParaRPr kumimoji="1" lang="zh-CN" altLang="en-US" sz="2400" dirty="0">
              <a:latin typeface="KaiTi" panose="02010609060101010101" pitchFamily="49" charset="-122"/>
              <a:ea typeface="KaiTi" panose="02010609060101010101" pitchFamily="49" charset="-122"/>
            </a:endParaRPr>
          </a:p>
        </p:txBody>
      </p:sp>
      <p:cxnSp>
        <p:nvCxnSpPr>
          <p:cNvPr id="14" name="直接连接符 9">
            <a:extLst>
              <a:ext uri="{FF2B5EF4-FFF2-40B4-BE49-F238E27FC236}">
                <a16:creationId xmlns:a16="http://schemas.microsoft.com/office/drawing/2014/main" id="{604B0071-F786-AF71-7279-95C07F8305D8}"/>
              </a:ext>
            </a:extLst>
          </p:cNvPr>
          <p:cNvCxnSpPr>
            <a:cxnSpLocks/>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93BC2B1-0E74-50E3-979C-B79884231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907" y="2861311"/>
            <a:ext cx="2594037" cy="2727375"/>
          </a:xfrm>
          <a:prstGeom prst="rect">
            <a:avLst/>
          </a:prstGeom>
        </p:spPr>
      </p:pic>
      <p:pic>
        <p:nvPicPr>
          <p:cNvPr id="19" name="图片 18">
            <a:extLst>
              <a:ext uri="{FF2B5EF4-FFF2-40B4-BE49-F238E27FC236}">
                <a16:creationId xmlns:a16="http://schemas.microsoft.com/office/drawing/2014/main" id="{88D41BDA-6FCF-044D-A2CF-FB0C548A2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056" y="2896412"/>
            <a:ext cx="2594037" cy="2727368"/>
          </a:xfrm>
          <a:prstGeom prst="rect">
            <a:avLst/>
          </a:prstGeom>
        </p:spPr>
      </p:pic>
      <p:sp>
        <p:nvSpPr>
          <p:cNvPr id="20" name="矩形 19">
            <a:extLst>
              <a:ext uri="{FF2B5EF4-FFF2-40B4-BE49-F238E27FC236}">
                <a16:creationId xmlns:a16="http://schemas.microsoft.com/office/drawing/2014/main" id="{FFB84915-C3CA-D7A1-8867-2D8D2CFBC42C}"/>
              </a:ext>
            </a:extLst>
          </p:cNvPr>
          <p:cNvSpPr/>
          <p:nvPr/>
        </p:nvSpPr>
        <p:spPr>
          <a:xfrm>
            <a:off x="204998" y="5915328"/>
            <a:ext cx="5827854" cy="461665"/>
          </a:xfrm>
          <a:prstGeom prst="rect">
            <a:avLst/>
          </a:prstGeom>
        </p:spPr>
        <p:txBody>
          <a:bodyPr wrap="square">
            <a:spAutoFit/>
          </a:bodyPr>
          <a:lstStyle/>
          <a:p>
            <a:pPr algn="ctr"/>
            <a:r>
              <a:rPr lang="en" altLang="zh-CN" sz="2400" b="1" dirty="0">
                <a:solidFill>
                  <a:srgbClr val="34495E"/>
                </a:solidFill>
                <a:latin typeface="Kaiti SC" panose="02010600040101010101" pitchFamily="2" charset="-122"/>
                <a:ea typeface="Kaiti SC" panose="02010600040101010101" pitchFamily="2" charset="-122"/>
              </a:rPr>
              <a:t>google</a:t>
            </a:r>
            <a:r>
              <a:rPr lang="zh-CN" altLang="en-US" sz="2400" b="1" dirty="0">
                <a:solidFill>
                  <a:srgbClr val="34495E"/>
                </a:solidFill>
                <a:latin typeface="Kaiti SC" panose="02010600040101010101" pitchFamily="2" charset="-122"/>
                <a:ea typeface="Kaiti SC" panose="02010600040101010101" pitchFamily="2" charset="-122"/>
              </a:rPr>
              <a:t>想要用手机数据训练模型</a:t>
            </a:r>
            <a:endParaRPr lang="zh-CN" altLang="en-US" sz="2400" b="1" dirty="0">
              <a:latin typeface="Kaiti SC" panose="02010600040101010101" pitchFamily="2" charset="-122"/>
              <a:ea typeface="Kaiti SC" panose="02010600040101010101" pitchFamily="2" charset="-122"/>
            </a:endParaRPr>
          </a:p>
        </p:txBody>
      </p:sp>
      <p:sp>
        <p:nvSpPr>
          <p:cNvPr id="21" name="矩形 20">
            <a:extLst>
              <a:ext uri="{FF2B5EF4-FFF2-40B4-BE49-F238E27FC236}">
                <a16:creationId xmlns:a16="http://schemas.microsoft.com/office/drawing/2014/main" id="{6694EA59-465C-4ABD-1451-EDD908A4A626}"/>
              </a:ext>
            </a:extLst>
          </p:cNvPr>
          <p:cNvSpPr/>
          <p:nvPr/>
        </p:nvSpPr>
        <p:spPr>
          <a:xfrm>
            <a:off x="6293373" y="5946758"/>
            <a:ext cx="5424813" cy="461665"/>
          </a:xfrm>
          <a:prstGeom prst="rect">
            <a:avLst/>
          </a:prstGeom>
        </p:spPr>
        <p:txBody>
          <a:bodyPr wrap="square">
            <a:spAutoFit/>
          </a:bodyPr>
          <a:lstStyle/>
          <a:p>
            <a:pPr algn="ctr"/>
            <a:r>
              <a:rPr lang="zh-CN" altLang="en-US" sz="2400" b="1" dirty="0">
                <a:solidFill>
                  <a:srgbClr val="34495E"/>
                </a:solidFill>
                <a:latin typeface="Kaiti SC" panose="02010600040101010101" pitchFamily="2" charset="-122"/>
                <a:ea typeface="Kaiti SC" panose="02010600040101010101" pitchFamily="2" charset="-122"/>
              </a:rPr>
              <a:t>各家医院想要用医疗数据训练一个模型</a:t>
            </a:r>
          </a:p>
        </p:txBody>
      </p:sp>
    </p:spTree>
    <p:extLst>
      <p:ext uri="{BB962C8B-B14F-4D97-AF65-F5344CB8AC3E}">
        <p14:creationId xmlns:p14="http://schemas.microsoft.com/office/powerpoint/2010/main" val="137519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联邦学习分类</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10</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A45B1050-052C-1ADA-F394-06C63831695B}"/>
              </a:ext>
            </a:extLst>
          </p:cNvPr>
          <p:cNvGrpSpPr/>
          <p:nvPr/>
        </p:nvGrpSpPr>
        <p:grpSpPr>
          <a:xfrm>
            <a:off x="1091402" y="1139566"/>
            <a:ext cx="9758377" cy="1240592"/>
            <a:chOff x="1091402" y="1371600"/>
            <a:chExt cx="5618781" cy="1270000"/>
          </a:xfrm>
        </p:grpSpPr>
        <p:sp>
          <p:nvSpPr>
            <p:cNvPr id="12" name="矩形 11">
              <a:extLst>
                <a:ext uri="{FF2B5EF4-FFF2-40B4-BE49-F238E27FC236}">
                  <a16:creationId xmlns:a16="http://schemas.microsoft.com/office/drawing/2014/main" id="{B93704E6-2564-2585-7797-FB91B6E512E3}"/>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0961ACE-A206-1CDD-A32A-C5CD86C38AF5}"/>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4" name="文本框 13">
            <a:extLst>
              <a:ext uri="{FF2B5EF4-FFF2-40B4-BE49-F238E27FC236}">
                <a16:creationId xmlns:a16="http://schemas.microsoft.com/office/drawing/2014/main" id="{E3A60D8E-F088-A3B5-A690-621CA28D4891}"/>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杨强教授著作</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联邦学习</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，根据数据特征空间和样本</a:t>
            </a:r>
            <a:r>
              <a:rPr lang="en-US" altLang="zh-CN" sz="2400" dirty="0">
                <a:latin typeface="Kaiti SC" panose="02010600040101010101" pitchFamily="2" charset="-122"/>
                <a:ea typeface="Kaiti SC" panose="02010600040101010101" pitchFamily="2" charset="-122"/>
              </a:rPr>
              <a:t>ID</a:t>
            </a:r>
            <a:r>
              <a:rPr lang="zh-CN" altLang="en-US" sz="2400" dirty="0">
                <a:latin typeface="Kaiti SC" panose="02010600040101010101" pitchFamily="2" charset="-122"/>
                <a:ea typeface="Kaiti SC" panose="02010600040101010101" pitchFamily="2" charset="-122"/>
              </a:rPr>
              <a:t>空间的不同重叠关系，分为横向联邦学习、纵向联邦学习、联邦迁移学习</a:t>
            </a:r>
          </a:p>
        </p:txBody>
      </p:sp>
      <p:sp>
        <p:nvSpPr>
          <p:cNvPr id="3" name="矩形 2">
            <a:extLst>
              <a:ext uri="{FF2B5EF4-FFF2-40B4-BE49-F238E27FC236}">
                <a16:creationId xmlns:a16="http://schemas.microsoft.com/office/drawing/2014/main" id="{2AAAAF4A-88DB-97D7-3418-A509577DC060}"/>
              </a:ext>
            </a:extLst>
          </p:cNvPr>
          <p:cNvSpPr/>
          <p:nvPr/>
        </p:nvSpPr>
        <p:spPr>
          <a:xfrm>
            <a:off x="1890944" y="5658616"/>
            <a:ext cx="2161752" cy="460757"/>
          </a:xfrm>
          <a:prstGeom prst="rect">
            <a:avLst/>
          </a:prstGeom>
        </p:spPr>
        <p:txBody>
          <a:bodyPr wrap="square">
            <a:spAutoFit/>
          </a:bodyPr>
          <a:lstStyle/>
          <a:p>
            <a:r>
              <a:rPr lang="zh-CN" altLang="en-US" sz="2400" dirty="0">
                <a:solidFill>
                  <a:srgbClr val="34495E"/>
                </a:solidFill>
                <a:latin typeface="KaiTi" panose="02010609060101010101" pitchFamily="49" charset="-122"/>
                <a:ea typeface="KaiTi" panose="02010609060101010101" pitchFamily="49" charset="-122"/>
              </a:rPr>
              <a:t>横向联邦学习</a:t>
            </a:r>
          </a:p>
        </p:txBody>
      </p:sp>
      <p:sp>
        <p:nvSpPr>
          <p:cNvPr id="4" name="矩形 3">
            <a:extLst>
              <a:ext uri="{FF2B5EF4-FFF2-40B4-BE49-F238E27FC236}">
                <a16:creationId xmlns:a16="http://schemas.microsoft.com/office/drawing/2014/main" id="{E1DEF918-1A51-5459-293B-829829F55D6D}"/>
              </a:ext>
            </a:extLst>
          </p:cNvPr>
          <p:cNvSpPr/>
          <p:nvPr/>
        </p:nvSpPr>
        <p:spPr>
          <a:xfrm>
            <a:off x="7707259" y="5637885"/>
            <a:ext cx="2640117" cy="461665"/>
          </a:xfrm>
          <a:prstGeom prst="rect">
            <a:avLst/>
          </a:prstGeom>
        </p:spPr>
        <p:txBody>
          <a:bodyPr wrap="square">
            <a:spAutoFit/>
          </a:bodyPr>
          <a:lstStyle/>
          <a:p>
            <a:r>
              <a:rPr lang="zh-CN" altLang="en-US" sz="2400" dirty="0">
                <a:solidFill>
                  <a:srgbClr val="34495E"/>
                </a:solidFill>
                <a:latin typeface="KaiTi" panose="02010609060101010101" pitchFamily="49" charset="-122"/>
                <a:ea typeface="KaiTi" panose="02010609060101010101" pitchFamily="49" charset="-122"/>
              </a:rPr>
              <a:t>纵向联邦学习</a:t>
            </a:r>
          </a:p>
        </p:txBody>
      </p:sp>
      <p:pic>
        <p:nvPicPr>
          <p:cNvPr id="16" name="图片 15">
            <a:extLst>
              <a:ext uri="{FF2B5EF4-FFF2-40B4-BE49-F238E27FC236}">
                <a16:creationId xmlns:a16="http://schemas.microsoft.com/office/drawing/2014/main" id="{54B7F085-FA16-044D-0A61-71837BCC7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922033"/>
            <a:ext cx="4715792" cy="2307370"/>
          </a:xfrm>
          <a:prstGeom prst="rect">
            <a:avLst/>
          </a:prstGeom>
        </p:spPr>
      </p:pic>
      <p:pic>
        <p:nvPicPr>
          <p:cNvPr id="17" name="图片 16">
            <a:extLst>
              <a:ext uri="{FF2B5EF4-FFF2-40B4-BE49-F238E27FC236}">
                <a16:creationId xmlns:a16="http://schemas.microsoft.com/office/drawing/2014/main" id="{966902D9-4141-F51D-33E3-684379BEB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0" y="2922033"/>
            <a:ext cx="6089592" cy="2813429"/>
          </a:xfrm>
          <a:prstGeom prst="rect">
            <a:avLst/>
          </a:prstGeom>
        </p:spPr>
      </p:pic>
    </p:spTree>
    <p:extLst>
      <p:ext uri="{BB962C8B-B14F-4D97-AF65-F5344CB8AC3E}">
        <p14:creationId xmlns:p14="http://schemas.microsoft.com/office/powerpoint/2010/main" val="2401758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联邦学习分类</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11</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9">
            <a:extLst>
              <a:ext uri="{FF2B5EF4-FFF2-40B4-BE49-F238E27FC236}">
                <a16:creationId xmlns:a16="http://schemas.microsoft.com/office/drawing/2014/main" id="{4395C2A9-A5EE-09AE-97C6-4F241B828816}"/>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4983A243-C2F2-815B-2E3E-159570B5F90E}"/>
              </a:ext>
            </a:extLst>
          </p:cNvPr>
          <p:cNvGrpSpPr/>
          <p:nvPr/>
        </p:nvGrpSpPr>
        <p:grpSpPr>
          <a:xfrm>
            <a:off x="1091402" y="1139566"/>
            <a:ext cx="9758377" cy="1240592"/>
            <a:chOff x="1091402" y="1371600"/>
            <a:chExt cx="5618781" cy="1270000"/>
          </a:xfrm>
        </p:grpSpPr>
        <p:sp>
          <p:nvSpPr>
            <p:cNvPr id="14" name="矩形 13">
              <a:extLst>
                <a:ext uri="{FF2B5EF4-FFF2-40B4-BE49-F238E27FC236}">
                  <a16:creationId xmlns:a16="http://schemas.microsoft.com/office/drawing/2014/main" id="{16C1A296-87CE-1C48-2E8B-3406D340F9D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455E2F8A-A558-703B-56A5-61960BC59548}"/>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7" name="文本框 16">
            <a:extLst>
              <a:ext uri="{FF2B5EF4-FFF2-40B4-BE49-F238E27FC236}">
                <a16:creationId xmlns:a16="http://schemas.microsoft.com/office/drawing/2014/main" id="{B6CCF906-8C12-2996-E0B3-F710A23CAB2F}"/>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根据联邦节点协调方式的不同，可以分类为集中式拓扑结构和对等式拓扑结构。</a:t>
            </a:r>
          </a:p>
        </p:txBody>
      </p:sp>
      <p:pic>
        <p:nvPicPr>
          <p:cNvPr id="20" name="图片 19">
            <a:extLst>
              <a:ext uri="{FF2B5EF4-FFF2-40B4-BE49-F238E27FC236}">
                <a16:creationId xmlns:a16="http://schemas.microsoft.com/office/drawing/2014/main" id="{05154540-C0CD-6B44-4686-893012688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03" y="2530895"/>
            <a:ext cx="4064798" cy="2662678"/>
          </a:xfrm>
          <a:prstGeom prst="rect">
            <a:avLst/>
          </a:prstGeom>
        </p:spPr>
      </p:pic>
      <p:pic>
        <p:nvPicPr>
          <p:cNvPr id="21" name="图片 20">
            <a:extLst>
              <a:ext uri="{FF2B5EF4-FFF2-40B4-BE49-F238E27FC236}">
                <a16:creationId xmlns:a16="http://schemas.microsoft.com/office/drawing/2014/main" id="{755CB49E-07D0-3468-EB5A-3A6B44E60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801" y="2581041"/>
            <a:ext cx="3460750" cy="2562385"/>
          </a:xfrm>
          <a:prstGeom prst="rect">
            <a:avLst/>
          </a:prstGeom>
        </p:spPr>
      </p:pic>
      <p:sp>
        <p:nvSpPr>
          <p:cNvPr id="16" name="矩形 15">
            <a:extLst>
              <a:ext uri="{FF2B5EF4-FFF2-40B4-BE49-F238E27FC236}">
                <a16:creationId xmlns:a16="http://schemas.microsoft.com/office/drawing/2014/main" id="{09F2C8D2-616B-ED6A-E25F-8082B6F87FBE}"/>
              </a:ext>
            </a:extLst>
          </p:cNvPr>
          <p:cNvSpPr/>
          <p:nvPr/>
        </p:nvSpPr>
        <p:spPr>
          <a:xfrm>
            <a:off x="1734635" y="5590529"/>
            <a:ext cx="2778333" cy="830997"/>
          </a:xfrm>
          <a:prstGeom prst="rect">
            <a:avLst/>
          </a:prstGeom>
        </p:spPr>
        <p:txBody>
          <a:bodyPr wrap="square">
            <a:spAutoFit/>
          </a:bodyPr>
          <a:lstStyle/>
          <a:p>
            <a:pPr algn="ctr"/>
            <a:r>
              <a:rPr lang="zh-CN" altLang="en-US" sz="2400" dirty="0">
                <a:solidFill>
                  <a:srgbClr val="34495E"/>
                </a:solidFill>
                <a:latin typeface="KaiTi" panose="02010609060101010101" pitchFamily="49" charset="-122"/>
                <a:ea typeface="KaiTi" panose="02010609060101010101" pitchFamily="49" charset="-122"/>
              </a:rPr>
              <a:t>集中式拓扑结构</a:t>
            </a:r>
            <a:endParaRPr lang="en-US" altLang="zh-CN" sz="2400" dirty="0">
              <a:solidFill>
                <a:srgbClr val="34495E"/>
              </a:solidFill>
              <a:latin typeface="KaiTi" panose="02010609060101010101" pitchFamily="49" charset="-122"/>
              <a:ea typeface="KaiTi" panose="02010609060101010101" pitchFamily="49" charset="-122"/>
            </a:endParaRPr>
          </a:p>
          <a:p>
            <a:pPr algn="ctr"/>
            <a:r>
              <a:rPr lang="en-US" altLang="zh-CN" sz="2400" dirty="0">
                <a:solidFill>
                  <a:srgbClr val="34495E"/>
                </a:solidFill>
                <a:latin typeface="KaiTi" panose="02010609060101010101" pitchFamily="49" charset="-122"/>
                <a:ea typeface="KaiTi" panose="02010609060101010101" pitchFamily="49" charset="-122"/>
              </a:rPr>
              <a:t>C/S</a:t>
            </a:r>
            <a:r>
              <a:rPr lang="zh-CN" altLang="en-US" sz="2400" dirty="0">
                <a:solidFill>
                  <a:srgbClr val="34495E"/>
                </a:solidFill>
                <a:latin typeface="KaiTi" panose="02010609060101010101" pitchFamily="49" charset="-122"/>
                <a:ea typeface="KaiTi" panose="02010609060101010101" pitchFamily="49" charset="-122"/>
              </a:rPr>
              <a:t>架构</a:t>
            </a:r>
          </a:p>
        </p:txBody>
      </p:sp>
      <p:sp>
        <p:nvSpPr>
          <p:cNvPr id="18" name="矩形 17">
            <a:extLst>
              <a:ext uri="{FF2B5EF4-FFF2-40B4-BE49-F238E27FC236}">
                <a16:creationId xmlns:a16="http://schemas.microsoft.com/office/drawing/2014/main" id="{E6581200-42BB-7509-EEC8-4CB87EDC65B3}"/>
              </a:ext>
            </a:extLst>
          </p:cNvPr>
          <p:cNvSpPr/>
          <p:nvPr/>
        </p:nvSpPr>
        <p:spPr>
          <a:xfrm>
            <a:off x="7377009" y="5590528"/>
            <a:ext cx="2778333" cy="830997"/>
          </a:xfrm>
          <a:prstGeom prst="rect">
            <a:avLst/>
          </a:prstGeom>
        </p:spPr>
        <p:txBody>
          <a:bodyPr wrap="square">
            <a:spAutoFit/>
          </a:bodyPr>
          <a:lstStyle/>
          <a:p>
            <a:pPr algn="ctr"/>
            <a:r>
              <a:rPr lang="zh-CN" altLang="en-US" sz="2400" dirty="0">
                <a:solidFill>
                  <a:srgbClr val="34495E"/>
                </a:solidFill>
                <a:latin typeface="KaiTi" panose="02010609060101010101" pitchFamily="49" charset="-122"/>
                <a:ea typeface="KaiTi" panose="02010609060101010101" pitchFamily="49" charset="-122"/>
              </a:rPr>
              <a:t>对等式拓扑结构</a:t>
            </a:r>
            <a:endParaRPr lang="en-US" altLang="zh-CN" sz="2400" dirty="0">
              <a:solidFill>
                <a:srgbClr val="34495E"/>
              </a:solidFill>
              <a:latin typeface="KaiTi" panose="02010609060101010101" pitchFamily="49" charset="-122"/>
              <a:ea typeface="KaiTi" panose="02010609060101010101" pitchFamily="49" charset="-122"/>
            </a:endParaRPr>
          </a:p>
          <a:p>
            <a:pPr algn="ctr"/>
            <a:r>
              <a:rPr lang="en-US" altLang="zh-CN" sz="2400" dirty="0">
                <a:solidFill>
                  <a:srgbClr val="34495E"/>
                </a:solidFill>
                <a:latin typeface="KaiTi" panose="02010609060101010101" pitchFamily="49" charset="-122"/>
                <a:ea typeface="KaiTi" panose="02010609060101010101" pitchFamily="49" charset="-122"/>
              </a:rPr>
              <a:t>P2P</a:t>
            </a:r>
            <a:r>
              <a:rPr lang="zh-CN" altLang="en-US" sz="2400" dirty="0">
                <a:solidFill>
                  <a:srgbClr val="34495E"/>
                </a:solidFill>
                <a:latin typeface="KaiTi" panose="02010609060101010101" pitchFamily="49" charset="-122"/>
                <a:ea typeface="KaiTi" panose="02010609060101010101" pitchFamily="49" charset="-122"/>
              </a:rPr>
              <a:t>架构</a:t>
            </a:r>
          </a:p>
        </p:txBody>
      </p:sp>
    </p:spTree>
    <p:extLst>
      <p:ext uri="{BB962C8B-B14F-4D97-AF65-F5344CB8AC3E}">
        <p14:creationId xmlns:p14="http://schemas.microsoft.com/office/powerpoint/2010/main" val="63852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3415285"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分布式机器学习</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12</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241182" y="95454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67E71FC-DD36-98B4-5383-169D381B6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18" y="2297312"/>
            <a:ext cx="5668978" cy="4433344"/>
          </a:xfrm>
          <a:prstGeom prst="rect">
            <a:avLst/>
          </a:prstGeom>
        </p:spPr>
      </p:pic>
      <p:sp>
        <p:nvSpPr>
          <p:cNvPr id="11" name="矩形 10">
            <a:extLst>
              <a:ext uri="{FF2B5EF4-FFF2-40B4-BE49-F238E27FC236}">
                <a16:creationId xmlns:a16="http://schemas.microsoft.com/office/drawing/2014/main" id="{5654C095-C95D-AF11-A540-97B43256DB21}"/>
              </a:ext>
            </a:extLst>
          </p:cNvPr>
          <p:cNvSpPr/>
          <p:nvPr/>
        </p:nvSpPr>
        <p:spPr>
          <a:xfrm>
            <a:off x="6483835" y="2459504"/>
            <a:ext cx="5234351" cy="392152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训练数据分片并发送给工作者</a:t>
            </a:r>
            <a:endParaRPr lang="en-US" altLang="zh-CN" sz="2400" dirty="0">
              <a:latin typeface="Kaiti SC" panose="02010600040101010101" pitchFamily="2" charset="-122"/>
              <a:ea typeface="Kaiti SC" panose="02010600040101010101" pitchFamily="2" charset="-122"/>
            </a:endParaRP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工作者向参数服务器索要参数</a:t>
            </a:r>
            <a:r>
              <a:rPr lang="en-US" altLang="zh-CN" sz="2400" dirty="0">
                <a:latin typeface="Kaiti SC" panose="02010600040101010101" pitchFamily="2" charset="-122"/>
                <a:ea typeface="Kaiti SC" panose="02010600040101010101" pitchFamily="2" charset="-122"/>
              </a:rPr>
              <a:t>w</a:t>
            </a: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工作者在本地执行随机梯度下降</a:t>
            </a:r>
            <a:r>
              <a:rPr lang="en-US" altLang="zh-CN" sz="2400" dirty="0">
                <a:latin typeface="Kaiti SC" panose="02010600040101010101" pitchFamily="2" charset="-122"/>
                <a:ea typeface="Kaiti SC" panose="02010600040101010101" pitchFamily="2" charset="-122"/>
              </a:rPr>
              <a:t>SGD</a:t>
            </a: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工作者将梯度</a:t>
            </a:r>
            <a:r>
              <a:rPr lang="en-US" altLang="zh-CN" sz="2400" dirty="0">
                <a:latin typeface="Kaiti SC" panose="02010600040101010101" pitchFamily="2" charset="-122"/>
                <a:ea typeface="Kaiti SC" panose="02010600040101010101" pitchFamily="2" charset="-122"/>
              </a:rPr>
              <a:t>w’</a:t>
            </a:r>
            <a:r>
              <a:rPr lang="zh-CN" altLang="en-US" sz="2400" dirty="0">
                <a:latin typeface="Kaiti SC" panose="02010600040101010101" pitchFamily="2" charset="-122"/>
                <a:ea typeface="Kaiti SC" panose="02010600040101010101" pitchFamily="2" charset="-122"/>
              </a:rPr>
              <a:t>发送给参数服务器</a:t>
            </a:r>
            <a:endParaRPr lang="en-US" altLang="zh-CN" sz="2400" dirty="0">
              <a:latin typeface="Kaiti SC" panose="02010600040101010101" pitchFamily="2" charset="-122"/>
              <a:ea typeface="Kaiti SC" panose="02010600040101010101" pitchFamily="2" charset="-122"/>
            </a:endParaRP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参数服务器进行全局聚合（例如计算加权平均）</a:t>
            </a:r>
          </a:p>
        </p:txBody>
      </p:sp>
      <p:grpSp>
        <p:nvGrpSpPr>
          <p:cNvPr id="14" name="组合 13">
            <a:extLst>
              <a:ext uri="{FF2B5EF4-FFF2-40B4-BE49-F238E27FC236}">
                <a16:creationId xmlns:a16="http://schemas.microsoft.com/office/drawing/2014/main" id="{887216D3-BB03-5EA4-FFD8-19E53945A140}"/>
              </a:ext>
            </a:extLst>
          </p:cNvPr>
          <p:cNvGrpSpPr/>
          <p:nvPr/>
        </p:nvGrpSpPr>
        <p:grpSpPr>
          <a:xfrm>
            <a:off x="1030861" y="1119634"/>
            <a:ext cx="9948305" cy="1004337"/>
            <a:chOff x="1091402" y="1371600"/>
            <a:chExt cx="5618781" cy="1270000"/>
          </a:xfrm>
        </p:grpSpPr>
        <p:sp>
          <p:nvSpPr>
            <p:cNvPr id="15" name="矩形 14">
              <a:extLst>
                <a:ext uri="{FF2B5EF4-FFF2-40B4-BE49-F238E27FC236}">
                  <a16:creationId xmlns:a16="http://schemas.microsoft.com/office/drawing/2014/main" id="{D868C1FD-6738-B37C-0403-70060E8763FA}"/>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D7FA12FB-A7D3-20DB-060F-AC5E8AA2CF2F}"/>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9" name="文本框 18">
            <a:extLst>
              <a:ext uri="{FF2B5EF4-FFF2-40B4-BE49-F238E27FC236}">
                <a16:creationId xmlns:a16="http://schemas.microsoft.com/office/drawing/2014/main" id="{9C7BB90B-5FA7-0C77-BBF1-68D7A08C56F3}"/>
              </a:ext>
            </a:extLst>
          </p:cNvPr>
          <p:cNvSpPr txBox="1"/>
          <p:nvPr/>
        </p:nvSpPr>
        <p:spPr>
          <a:xfrm>
            <a:off x="1261178" y="1185381"/>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分布式机器学习，是指利用多个计算节点（</a:t>
            </a:r>
            <a:r>
              <a:rPr lang="en-US" altLang="zh-CN" sz="2400" dirty="0">
                <a:latin typeface="KaiTi" panose="02010609060101010101" pitchFamily="49" charset="-122"/>
                <a:ea typeface="KaiTi" panose="02010609060101010101" pitchFamily="49" charset="-122"/>
              </a:rPr>
              <a:t>worker</a:t>
            </a:r>
            <a:r>
              <a:rPr lang="zh-CN" altLang="en-US" sz="2400" dirty="0">
                <a:latin typeface="KaiTi" panose="02010609060101010101" pitchFamily="49" charset="-122"/>
                <a:ea typeface="KaiTi" panose="02010609060101010101" pitchFamily="49" charset="-122"/>
              </a:rPr>
              <a:t>）进行机器学习或者深度学习的算法和系统。</a:t>
            </a:r>
            <a:endParaRPr kumimoji="1" lang="zh-CN" alt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196373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联邦学习与分布式机器学习</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13</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FC91734-B388-56C6-CE45-7D361323E310}"/>
              </a:ext>
            </a:extLst>
          </p:cNvPr>
          <p:cNvGrpSpPr/>
          <p:nvPr/>
        </p:nvGrpSpPr>
        <p:grpSpPr>
          <a:xfrm>
            <a:off x="1091401" y="1371600"/>
            <a:ext cx="9758377" cy="871268"/>
            <a:chOff x="1091402" y="1371600"/>
            <a:chExt cx="5618781" cy="1270000"/>
          </a:xfrm>
        </p:grpSpPr>
        <p:sp>
          <p:nvSpPr>
            <p:cNvPr id="4" name="矩形 3">
              <a:extLst>
                <a:ext uri="{FF2B5EF4-FFF2-40B4-BE49-F238E27FC236}">
                  <a16:creationId xmlns:a16="http://schemas.microsoft.com/office/drawing/2014/main" id="{0493C0A9-B1DF-1BF8-66A9-4C398429BA30}"/>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957A041-BAA7-D56A-7CC7-3B3EE0BE7581}"/>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2" name="文本框 11">
            <a:extLst>
              <a:ext uri="{FF2B5EF4-FFF2-40B4-BE49-F238E27FC236}">
                <a16:creationId xmlns:a16="http://schemas.microsoft.com/office/drawing/2014/main" id="{54FD6A54-F637-C67D-5B85-3056ED45CD3A}"/>
              </a:ext>
            </a:extLst>
          </p:cNvPr>
          <p:cNvSpPr txBox="1"/>
          <p:nvPr/>
        </p:nvSpPr>
        <p:spPr>
          <a:xfrm>
            <a:off x="1342222" y="1544939"/>
            <a:ext cx="9628635" cy="461665"/>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联邦学习的本质是分布式的机器学习</a:t>
            </a:r>
          </a:p>
        </p:txBody>
      </p:sp>
      <p:graphicFrame>
        <p:nvGraphicFramePr>
          <p:cNvPr id="2" name="表格 2">
            <a:extLst>
              <a:ext uri="{FF2B5EF4-FFF2-40B4-BE49-F238E27FC236}">
                <a16:creationId xmlns:a16="http://schemas.microsoft.com/office/drawing/2014/main" id="{35F489B4-911F-4383-678A-5180C31F6FF5}"/>
              </a:ext>
            </a:extLst>
          </p:cNvPr>
          <p:cNvGraphicFramePr>
            <a:graphicFrameLocks noGrp="1"/>
          </p:cNvGraphicFramePr>
          <p:nvPr>
            <p:extLst>
              <p:ext uri="{D42A27DB-BD31-4B8C-83A1-F6EECF244321}">
                <p14:modId xmlns:p14="http://schemas.microsoft.com/office/powerpoint/2010/main" val="1390842870"/>
              </p:ext>
            </p:extLst>
          </p:nvPr>
        </p:nvGraphicFramePr>
        <p:xfrm>
          <a:off x="1091401" y="2562714"/>
          <a:ext cx="9758379" cy="3296721"/>
        </p:xfrm>
        <a:graphic>
          <a:graphicData uri="http://schemas.openxmlformats.org/drawingml/2006/table">
            <a:tbl>
              <a:tblPr firstRow="1" bandRow="1">
                <a:tableStyleId>{7DF18680-E054-41AD-8BC1-D1AEF772440D}</a:tableStyleId>
              </a:tblPr>
              <a:tblGrid>
                <a:gridCol w="1462018">
                  <a:extLst>
                    <a:ext uri="{9D8B030D-6E8A-4147-A177-3AD203B41FA5}">
                      <a16:colId xmlns:a16="http://schemas.microsoft.com/office/drawing/2014/main" val="2595388683"/>
                    </a:ext>
                  </a:extLst>
                </a:gridCol>
                <a:gridCol w="4330460">
                  <a:extLst>
                    <a:ext uri="{9D8B030D-6E8A-4147-A177-3AD203B41FA5}">
                      <a16:colId xmlns:a16="http://schemas.microsoft.com/office/drawing/2014/main" val="1375237237"/>
                    </a:ext>
                  </a:extLst>
                </a:gridCol>
                <a:gridCol w="3965901">
                  <a:extLst>
                    <a:ext uri="{9D8B030D-6E8A-4147-A177-3AD203B41FA5}">
                      <a16:colId xmlns:a16="http://schemas.microsoft.com/office/drawing/2014/main" val="486701909"/>
                    </a:ext>
                  </a:extLst>
                </a:gridCol>
              </a:tblGrid>
              <a:tr h="520585">
                <a:tc>
                  <a:txBody>
                    <a:bodyPr/>
                    <a:lstStyle/>
                    <a:p>
                      <a:pPr algn="ctr"/>
                      <a:endParaRPr lang="zh-CN" altLang="en-US" sz="1800" b="0" dirty="0">
                        <a:solidFill>
                          <a:schemeClr val="tx1"/>
                        </a:solidFill>
                        <a:latin typeface="KaiTi" panose="02010609060101010101" pitchFamily="49" charset="-122"/>
                        <a:ea typeface="KaiTi" panose="02010609060101010101" pitchFamily="49" charset="-122"/>
                      </a:endParaRP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分布式机器学习</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联邦学习</a:t>
                      </a:r>
                    </a:p>
                  </a:txBody>
                  <a:tcPr/>
                </a:tc>
                <a:extLst>
                  <a:ext uri="{0D108BD9-81ED-4DB2-BD59-A6C34878D82A}">
                    <a16:rowId xmlns:a16="http://schemas.microsoft.com/office/drawing/2014/main" val="3911629991"/>
                  </a:ext>
                </a:extLst>
              </a:tr>
              <a:tr h="574301">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控制权</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中心节点对数据和设备的控制权大</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用户对数据和设备控制权利大</a:t>
                      </a:r>
                    </a:p>
                  </a:txBody>
                  <a:tcPr/>
                </a:tc>
                <a:extLst>
                  <a:ext uri="{0D108BD9-81ED-4DB2-BD59-A6C34878D82A}">
                    <a16:rowId xmlns:a16="http://schemas.microsoft.com/office/drawing/2014/main" val="3186656705"/>
                  </a:ext>
                </a:extLst>
              </a:tr>
              <a:tr h="520585">
                <a:tc>
                  <a:txBody>
                    <a:bodyPr/>
                    <a:lstStyle/>
                    <a:p>
                      <a:pPr algn="ctr"/>
                      <a:r>
                        <a:rPr lang="zh-CN" altLang="en-US" sz="1800" b="0" dirty="0">
                          <a:solidFill>
                            <a:schemeClr val="tx1"/>
                          </a:solidFill>
                          <a:effectLst/>
                          <a:latin typeface="KaiTi" panose="02010609060101010101" pitchFamily="49" charset="-122"/>
                          <a:ea typeface="KaiTi" panose="02010609060101010101" pitchFamily="49" charset="-122"/>
                        </a:rPr>
                        <a:t>节点状态</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设备运行非常稳定</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设备不稳定且设备计算性能差异大</a:t>
                      </a:r>
                    </a:p>
                  </a:txBody>
                  <a:tcPr/>
                </a:tc>
                <a:extLst>
                  <a:ext uri="{0D108BD9-81ED-4DB2-BD59-A6C34878D82A}">
                    <a16:rowId xmlns:a16="http://schemas.microsoft.com/office/drawing/2014/main" val="2684293492"/>
                  </a:ext>
                </a:extLst>
              </a:tr>
              <a:tr h="520585">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通信情况</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通信快速稳定，不是影响性能主要因素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panose="02010609060101010101" pitchFamily="49" charset="-122"/>
                          <a:ea typeface="KaiTi" panose="02010609060101010101" pitchFamily="49" charset="-122"/>
                        </a:rPr>
                        <a:t>通信代价非常大，远大于计算的代价。</a:t>
                      </a:r>
                    </a:p>
                  </a:txBody>
                  <a:tcPr/>
                </a:tc>
                <a:extLst>
                  <a:ext uri="{0D108BD9-81ED-4DB2-BD59-A6C34878D82A}">
                    <a16:rowId xmlns:a16="http://schemas.microsoft.com/office/drawing/2014/main" val="2692773039"/>
                  </a:ext>
                </a:extLst>
              </a:tr>
              <a:tr h="5205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数据分布</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集中存储不固定，可以任意打乱、平衡地分配给所有客户端</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分散存储且固定，数据无法互通、可能存在数据的</a:t>
                      </a:r>
                      <a:r>
                        <a:rPr lang="en" altLang="zh-CN" sz="1800" b="0" dirty="0">
                          <a:solidFill>
                            <a:schemeClr val="tx1"/>
                          </a:solidFill>
                          <a:effectLst/>
                          <a:latin typeface="KaiTi" panose="02010609060101010101" pitchFamily="49" charset="-122"/>
                          <a:ea typeface="KaiTi" panose="02010609060101010101" pitchFamily="49" charset="-122"/>
                        </a:rPr>
                        <a:t>Non-IID（</a:t>
                      </a:r>
                      <a:r>
                        <a:rPr lang="zh-CN" altLang="en-US" sz="1800" b="0" dirty="0">
                          <a:solidFill>
                            <a:schemeClr val="tx1"/>
                          </a:solidFill>
                          <a:effectLst/>
                          <a:latin typeface="KaiTi" panose="02010609060101010101" pitchFamily="49" charset="-122"/>
                          <a:ea typeface="KaiTi" panose="02010609060101010101" pitchFamily="49" charset="-122"/>
                        </a:rPr>
                        <a:t>非独立同分布）</a:t>
                      </a:r>
                    </a:p>
                  </a:txBody>
                  <a:tcPr/>
                </a:tc>
                <a:extLst>
                  <a:ext uri="{0D108BD9-81ED-4DB2-BD59-A6C34878D82A}">
                    <a16:rowId xmlns:a16="http://schemas.microsoft.com/office/drawing/2014/main" val="2715006093"/>
                  </a:ext>
                </a:extLst>
              </a:tr>
              <a:tr h="5205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节点数量</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latin typeface="KaiTi" panose="02010609060101010101" pitchFamily="49" charset="-122"/>
                          <a:ea typeface="KaiTi" panose="02010609060101010101" pitchFamily="49" charset="-122"/>
                        </a:rPr>
                        <a:t>1</a:t>
                      </a:r>
                      <a:r>
                        <a:rPr lang="zh-CN" altLang="en-US" sz="1800" b="0" dirty="0">
                          <a:solidFill>
                            <a:schemeClr val="tx1"/>
                          </a:solidFill>
                          <a:effectLst/>
                          <a:latin typeface="KaiTi" panose="02010609060101010101" pitchFamily="49" charset="-122"/>
                          <a:ea typeface="KaiTi" panose="02010609060101010101" pitchFamily="49" charset="-122"/>
                        </a:rPr>
                        <a:t>～</a:t>
                      </a:r>
                      <a:r>
                        <a:rPr lang="en-US" altLang="zh-CN" sz="1800" b="0" dirty="0">
                          <a:solidFill>
                            <a:schemeClr val="tx1"/>
                          </a:solidFill>
                          <a:effectLst/>
                          <a:latin typeface="KaiTi" panose="02010609060101010101" pitchFamily="49" charset="-122"/>
                          <a:ea typeface="KaiTi" panose="02010609060101010101" pitchFamily="49" charset="-122"/>
                        </a:rPr>
                        <a:t>1000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latin typeface="KaiTi" panose="02010609060101010101" pitchFamily="49" charset="-122"/>
                          <a:ea typeface="KaiTi" panose="02010609060101010101" pitchFamily="49" charset="-122"/>
                        </a:rPr>
                        <a:t>1</a:t>
                      </a:r>
                      <a:r>
                        <a:rPr lang="zh-CN" altLang="en-US" sz="1800" b="0" dirty="0">
                          <a:solidFill>
                            <a:schemeClr val="tx1"/>
                          </a:solidFill>
                          <a:effectLst/>
                          <a:latin typeface="KaiTi" panose="02010609060101010101" pitchFamily="49" charset="-122"/>
                          <a:ea typeface="KaiTi" panose="02010609060101010101" pitchFamily="49" charset="-122"/>
                        </a:rPr>
                        <a:t>～</a:t>
                      </a:r>
                      <a:r>
                        <a:rPr lang="en-US" altLang="zh-CN" sz="1800" b="0" dirty="0">
                          <a:solidFill>
                            <a:schemeClr val="tx1"/>
                          </a:solidFill>
                          <a:effectLst/>
                          <a:latin typeface="KaiTi" panose="02010609060101010101" pitchFamily="49" charset="-122"/>
                          <a:ea typeface="KaiTi" panose="02010609060101010101" pitchFamily="49" charset="-122"/>
                        </a:rPr>
                        <a:t>10^10</a:t>
                      </a:r>
                    </a:p>
                  </a:txBody>
                  <a:tcPr/>
                </a:tc>
                <a:extLst>
                  <a:ext uri="{0D108BD9-81ED-4DB2-BD59-A6C34878D82A}">
                    <a16:rowId xmlns:a16="http://schemas.microsoft.com/office/drawing/2014/main" val="1159041608"/>
                  </a:ext>
                </a:extLst>
              </a:tr>
            </a:tbl>
          </a:graphicData>
        </a:graphic>
      </p:graphicFrame>
      <p:sp>
        <p:nvSpPr>
          <p:cNvPr id="13" name="矩形 12">
            <a:extLst>
              <a:ext uri="{FF2B5EF4-FFF2-40B4-BE49-F238E27FC236}">
                <a16:creationId xmlns:a16="http://schemas.microsoft.com/office/drawing/2014/main" id="{6500EA18-39B7-5D34-7014-466310EBDD90}"/>
              </a:ext>
            </a:extLst>
          </p:cNvPr>
          <p:cNvSpPr/>
          <p:nvPr/>
        </p:nvSpPr>
        <p:spPr>
          <a:xfrm>
            <a:off x="323850" y="5885216"/>
            <a:ext cx="11103208" cy="830997"/>
          </a:xfrm>
          <a:prstGeom prst="rect">
            <a:avLst/>
          </a:prstGeom>
        </p:spPr>
        <p:txBody>
          <a:bodyPr wrap="square">
            <a:spAutoFit/>
          </a:bodyPr>
          <a:lstStyle/>
          <a:p>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References</a:t>
            </a:r>
          </a:p>
          <a:p>
            <a:pPr marL="285750" indent="-285750">
              <a:buFont typeface="Arial" panose="020B0604020202020204" pitchFamily="34" charset="0"/>
              <a:buChar char="•"/>
            </a:pP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McMahan B, Moore E, Ramage D, et al. </a:t>
            </a:r>
            <a:r>
              <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rPr>
              <a:t> </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Communication-efficient learning of deep networks from decentralized data[C] </a:t>
            </a:r>
          </a:p>
          <a:p>
            <a:pPr marL="285750" indent="-285750">
              <a:buFont typeface="Arial" panose="020B0604020202020204" pitchFamily="34" charset="0"/>
              <a:buChar char="•"/>
            </a:pPr>
            <a:r>
              <a:rPr kumimoji="1" lang="en" altLang="zh-CN" sz="1600" i="1" dirty="0" err="1">
                <a:solidFill>
                  <a:schemeClr val="tx1">
                    <a:lumMod val="50000"/>
                    <a:lumOff val="50000"/>
                  </a:schemeClr>
                </a:solidFill>
                <a:latin typeface="STSong" panose="02010600040101010101" pitchFamily="2" charset="-122"/>
                <a:ea typeface="STSong" panose="02010600040101010101" pitchFamily="2" charset="-122"/>
              </a:rPr>
              <a:t>Konečný</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 J, McMahan H B, Ramage D, et al. Federated optimization: Distributed machine learning for on-device intelligence[J]</a:t>
            </a:r>
            <a:endPar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endParaRPr>
          </a:p>
        </p:txBody>
      </p:sp>
    </p:spTree>
    <p:extLst>
      <p:ext uri="{BB962C8B-B14F-4D97-AF65-F5344CB8AC3E}">
        <p14:creationId xmlns:p14="http://schemas.microsoft.com/office/powerpoint/2010/main" val="1531008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非独立同分布</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14</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52F4787-AD3B-6D06-5A66-45C14C8996CB}"/>
              </a:ext>
            </a:extLst>
          </p:cNvPr>
          <p:cNvSpPr/>
          <p:nvPr/>
        </p:nvSpPr>
        <p:spPr>
          <a:xfrm>
            <a:off x="558156" y="2059644"/>
            <a:ext cx="11309994" cy="4339650"/>
          </a:xfrm>
          <a:prstGeom prst="rect">
            <a:avLst/>
          </a:prstGeom>
        </p:spPr>
        <p:txBody>
          <a:bodyPr wrap="square">
            <a:spAutoFit/>
          </a:bodyPr>
          <a:lstStyle/>
          <a:p>
            <a:r>
              <a:rPr lang="zh-CN" altLang="en-US" sz="2800" b="1" dirty="0">
                <a:solidFill>
                  <a:srgbClr val="34495E"/>
                </a:solidFill>
                <a:latin typeface="Kaiti SC" panose="02010600040101010101" pitchFamily="2" charset="-122"/>
                <a:ea typeface="Kaiti SC" panose="02010600040101010101" pitchFamily="2" charset="-122"/>
              </a:rPr>
              <a:t>不同客户端数据分布不同</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特征分布倾斜（手写识别问题，不同人笔迹不同）</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标签分布倾斜（企鹅只在南极，北极熊只在北极）</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标签相同特征不同（概念漂移，和下一个相对）</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特征相同标签不同（比如正常人点头</a:t>
            </a:r>
            <a:r>
              <a:rPr lang="en" altLang="zh-CN" sz="2400" dirty="0">
                <a:solidFill>
                  <a:srgbClr val="34495E"/>
                </a:solidFill>
                <a:latin typeface="Kaiti SC" panose="02010600040101010101" pitchFamily="2" charset="-122"/>
                <a:ea typeface="Kaiti SC" panose="02010600040101010101" pitchFamily="2" charset="-122"/>
              </a:rPr>
              <a:t>Yes</a:t>
            </a:r>
            <a:r>
              <a:rPr lang="zh-CN" altLang="en" sz="2400" dirty="0">
                <a:solidFill>
                  <a:srgbClr val="34495E"/>
                </a:solidFill>
                <a:latin typeface="Kaiti SC" panose="02010600040101010101" pitchFamily="2" charset="-122"/>
                <a:ea typeface="Kaiti SC" panose="02010600040101010101" pitchFamily="2" charset="-122"/>
              </a:rPr>
              <a:t>，</a:t>
            </a:r>
            <a:r>
              <a:rPr lang="zh-CN" altLang="en-US" sz="2400" dirty="0">
                <a:solidFill>
                  <a:srgbClr val="34495E"/>
                </a:solidFill>
                <a:latin typeface="Kaiti SC" panose="02010600040101010101" pitchFamily="2" charset="-122"/>
                <a:ea typeface="Kaiti SC" panose="02010600040101010101" pitchFamily="2" charset="-122"/>
              </a:rPr>
              <a:t>摇头</a:t>
            </a:r>
            <a:r>
              <a:rPr lang="en" altLang="zh-CN" sz="2400" dirty="0">
                <a:solidFill>
                  <a:srgbClr val="34495E"/>
                </a:solidFill>
                <a:latin typeface="Kaiti SC" panose="02010600040101010101" pitchFamily="2" charset="-122"/>
                <a:ea typeface="Kaiti SC" panose="02010600040101010101" pitchFamily="2" charset="-122"/>
              </a:rPr>
              <a:t>No</a:t>
            </a:r>
            <a:r>
              <a:rPr lang="zh-CN" altLang="en" sz="2400" dirty="0">
                <a:solidFill>
                  <a:srgbClr val="34495E"/>
                </a:solidFill>
                <a:latin typeface="Kaiti SC" panose="02010600040101010101" pitchFamily="2" charset="-122"/>
                <a:ea typeface="Kaiti SC" panose="02010600040101010101" pitchFamily="2" charset="-122"/>
              </a:rPr>
              <a:t>，</a:t>
            </a:r>
            <a:r>
              <a:rPr lang="zh-CN" altLang="en-US" sz="2400" dirty="0">
                <a:solidFill>
                  <a:srgbClr val="34495E"/>
                </a:solidFill>
                <a:latin typeface="Kaiti SC" panose="02010600040101010101" pitchFamily="2" charset="-122"/>
                <a:ea typeface="Kaiti SC" panose="02010600040101010101" pitchFamily="2" charset="-122"/>
              </a:rPr>
              <a:t>但是一些稀少部落里面相反）</a:t>
            </a:r>
          </a:p>
          <a:p>
            <a:r>
              <a:rPr lang="zh-CN" altLang="en-US" sz="2800" b="1" dirty="0">
                <a:solidFill>
                  <a:srgbClr val="34495E"/>
                </a:solidFill>
                <a:latin typeface="Kaiti SC" panose="02010600040101010101" pitchFamily="2" charset="-122"/>
                <a:ea typeface="Kaiti SC" panose="02010600040101010101" pitchFamily="2" charset="-122"/>
              </a:rPr>
              <a:t>非独立</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可用节点大多在相同的地理位置（比如人在睡觉的时候网络稳定，可能会选取一个时区的设备）</a:t>
            </a:r>
            <a:endParaRPr lang="en-US" altLang="zh-CN" sz="2400" dirty="0">
              <a:solidFill>
                <a:srgbClr val="34495E"/>
              </a:solidFill>
              <a:latin typeface="Kaiti SC" panose="02010600040101010101" pitchFamily="2" charset="-122"/>
              <a:ea typeface="Kaiti SC" panose="02010600040101010101" pitchFamily="2" charset="-122"/>
            </a:endParaRPr>
          </a:p>
          <a:p>
            <a:r>
              <a:rPr lang="zh-CN" altLang="en-US" sz="2800" b="1" dirty="0">
                <a:solidFill>
                  <a:srgbClr val="34495E"/>
                </a:solidFill>
                <a:latin typeface="Kaiti SC" panose="02010600040101010101" pitchFamily="2" charset="-122"/>
                <a:ea typeface="Kaiti SC" panose="02010600040101010101" pitchFamily="2" charset="-122"/>
              </a:rPr>
              <a:t>数据偏移</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训练集测试集不同分布，比如大部分都是狗在草地上跑的图片进行训练，有一天你给了一个河里游泳的狗，就识别不出来。</a:t>
            </a:r>
          </a:p>
        </p:txBody>
      </p:sp>
      <p:grpSp>
        <p:nvGrpSpPr>
          <p:cNvPr id="11" name="组合 10">
            <a:extLst>
              <a:ext uri="{FF2B5EF4-FFF2-40B4-BE49-F238E27FC236}">
                <a16:creationId xmlns:a16="http://schemas.microsoft.com/office/drawing/2014/main" id="{4AE2D583-7C9A-DEBC-EB90-A5336168DFAA}"/>
              </a:ext>
            </a:extLst>
          </p:cNvPr>
          <p:cNvGrpSpPr/>
          <p:nvPr/>
        </p:nvGrpSpPr>
        <p:grpSpPr>
          <a:xfrm>
            <a:off x="912497" y="1088602"/>
            <a:ext cx="9758377" cy="871268"/>
            <a:chOff x="1091402" y="1371600"/>
            <a:chExt cx="5618781" cy="1270000"/>
          </a:xfrm>
        </p:grpSpPr>
        <p:sp>
          <p:nvSpPr>
            <p:cNvPr id="12" name="矩形 11">
              <a:extLst>
                <a:ext uri="{FF2B5EF4-FFF2-40B4-BE49-F238E27FC236}">
                  <a16:creationId xmlns:a16="http://schemas.microsoft.com/office/drawing/2014/main" id="{77CB46A4-00FC-F22E-BA4D-49D3F5C58EA9}"/>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7A96BDB-AE42-940B-5358-ADC9E7632ECC}"/>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4" name="文本框 13">
            <a:extLst>
              <a:ext uri="{FF2B5EF4-FFF2-40B4-BE49-F238E27FC236}">
                <a16:creationId xmlns:a16="http://schemas.microsoft.com/office/drawing/2014/main" id="{CF7E31FD-38CC-AE21-6EFC-B167504FBB73}"/>
              </a:ext>
            </a:extLst>
          </p:cNvPr>
          <p:cNvSpPr txBox="1"/>
          <p:nvPr/>
        </p:nvSpPr>
        <p:spPr>
          <a:xfrm>
            <a:off x="1163318" y="1261941"/>
            <a:ext cx="9628635" cy="461665"/>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非独立同分布主要在以下三个方面可以体现</a:t>
            </a:r>
          </a:p>
        </p:txBody>
      </p:sp>
    </p:spTree>
    <p:extLst>
      <p:ext uri="{BB962C8B-B14F-4D97-AF65-F5344CB8AC3E}">
        <p14:creationId xmlns:p14="http://schemas.microsoft.com/office/powerpoint/2010/main" val="284156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联邦平均算法</a:t>
            </a:r>
            <a:r>
              <a:rPr lang="en-US" altLang="zh-CN" sz="3200" dirty="0" err="1">
                <a:solidFill>
                  <a:schemeClr val="tx1">
                    <a:lumMod val="75000"/>
                    <a:lumOff val="25000"/>
                  </a:schemeClr>
                </a:solidFill>
                <a:latin typeface="Heiti SC Medium" pitchFamily="2" charset="-128"/>
                <a:ea typeface="Heiti SC Medium" pitchFamily="2" charset="-128"/>
              </a:rPr>
              <a:t>FedAvg</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15</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78505C56-0777-B5F0-7C4E-20F6614C0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427746"/>
            <a:ext cx="7185697" cy="4707048"/>
          </a:xfrm>
          <a:prstGeom prst="rect">
            <a:avLst/>
          </a:prstGeom>
        </p:spPr>
      </p:pic>
      <p:sp>
        <p:nvSpPr>
          <p:cNvPr id="15" name="矩形: 圆角 23">
            <a:extLst>
              <a:ext uri="{FF2B5EF4-FFF2-40B4-BE49-F238E27FC236}">
                <a16:creationId xmlns:a16="http://schemas.microsoft.com/office/drawing/2014/main" id="{CDFFC950-32EA-EFC2-6ED7-CA34932AB47B}"/>
              </a:ext>
            </a:extLst>
          </p:cNvPr>
          <p:cNvSpPr/>
          <p:nvPr/>
        </p:nvSpPr>
        <p:spPr>
          <a:xfrm>
            <a:off x="7190430" y="1000445"/>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非独立同分布</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6" name="矩形: 圆角 36">
            <a:extLst>
              <a:ext uri="{FF2B5EF4-FFF2-40B4-BE49-F238E27FC236}">
                <a16:creationId xmlns:a16="http://schemas.microsoft.com/office/drawing/2014/main" id="{837E729C-C621-3820-7233-AD459F2C3D33}"/>
              </a:ext>
            </a:extLst>
          </p:cNvPr>
          <p:cNvSpPr/>
          <p:nvPr/>
        </p:nvSpPr>
        <p:spPr>
          <a:xfrm>
            <a:off x="9494900" y="1000445"/>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数据量不平衡</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矩形: 圆角 41">
            <a:extLst>
              <a:ext uri="{FF2B5EF4-FFF2-40B4-BE49-F238E27FC236}">
                <a16:creationId xmlns:a16="http://schemas.microsoft.com/office/drawing/2014/main" id="{FF83528E-0B3F-9CA5-BF14-C8219C74BCD4}"/>
              </a:ext>
            </a:extLst>
          </p:cNvPr>
          <p:cNvSpPr/>
          <p:nvPr/>
        </p:nvSpPr>
        <p:spPr>
          <a:xfrm>
            <a:off x="7190429" y="1974879"/>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参与方数量大</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1" name="矩形: 圆角 41">
            <a:extLst>
              <a:ext uri="{FF2B5EF4-FFF2-40B4-BE49-F238E27FC236}">
                <a16:creationId xmlns:a16="http://schemas.microsoft.com/office/drawing/2014/main" id="{CB9CA00A-71E8-9E81-771F-E09DE7B90594}"/>
              </a:ext>
            </a:extLst>
          </p:cNvPr>
          <p:cNvSpPr/>
          <p:nvPr/>
        </p:nvSpPr>
        <p:spPr>
          <a:xfrm>
            <a:off x="9494899" y="1974879"/>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🌟通信效率低</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 name="矩形 1">
            <a:extLst>
              <a:ext uri="{FF2B5EF4-FFF2-40B4-BE49-F238E27FC236}">
                <a16:creationId xmlns:a16="http://schemas.microsoft.com/office/drawing/2014/main" id="{A1BF3F61-D178-C5C9-70DB-76EC4315EDCA}"/>
              </a:ext>
            </a:extLst>
          </p:cNvPr>
          <p:cNvSpPr/>
          <p:nvPr/>
        </p:nvSpPr>
        <p:spPr>
          <a:xfrm>
            <a:off x="7102186" y="3114759"/>
            <a:ext cx="4765964" cy="3416320"/>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34495E"/>
                </a:solidFill>
                <a:latin typeface="Kaiti SC" panose="02010600040101010101" pitchFamily="2" charset="-122"/>
                <a:ea typeface="Kaiti SC" panose="02010600040101010101" pitchFamily="2" charset="-122"/>
              </a:rPr>
              <a:t>增加并行度。</a:t>
            </a:r>
            <a:r>
              <a:rPr lang="zh-CN" altLang="en-US" sz="2400" dirty="0">
                <a:solidFill>
                  <a:srgbClr val="34495E"/>
                </a:solidFill>
                <a:latin typeface="Kaiti SC" panose="02010600040101010101" pitchFamily="2" charset="-122"/>
                <a:ea typeface="Kaiti SC" panose="02010600040101010101" pitchFamily="2" charset="-122"/>
              </a:rPr>
              <a:t>加入更多参与方，在各个通信轮次之间独立地进行模型训练</a:t>
            </a:r>
            <a:endParaRPr lang="en-US" altLang="zh-CN" sz="2400" dirty="0">
              <a:solidFill>
                <a:srgbClr val="34495E"/>
              </a:solidFill>
              <a:latin typeface="Kaiti SC" panose="02010600040101010101" pitchFamily="2" charset="-122"/>
              <a:ea typeface="Kaiti SC" panose="02010600040101010101" pitchFamily="2" charset="-122"/>
            </a:endParaRPr>
          </a:p>
          <a:p>
            <a:pPr marL="342900" indent="-342900">
              <a:buFont typeface="Arial" panose="020B0604020202020204" pitchFamily="34" charset="0"/>
              <a:buChar char="•"/>
            </a:pPr>
            <a:endParaRPr lang="en-US" altLang="zh-CN" sz="2400" dirty="0">
              <a:solidFill>
                <a:srgbClr val="34495E"/>
              </a:solidFill>
              <a:latin typeface="Kaiti SC" panose="02010600040101010101" pitchFamily="2" charset="-122"/>
              <a:ea typeface="Kaiti SC" panose="02010600040101010101" pitchFamily="2" charset="-122"/>
            </a:endParaRPr>
          </a:p>
          <a:p>
            <a:pPr marL="342900" indent="-342900">
              <a:buFont typeface="Arial" panose="020B0604020202020204" pitchFamily="34" charset="0"/>
              <a:buChar char="•"/>
            </a:pPr>
            <a:r>
              <a:rPr lang="zh-CN" altLang="en-US" sz="2400" b="1" dirty="0">
                <a:solidFill>
                  <a:srgbClr val="34495E"/>
                </a:solidFill>
                <a:latin typeface="Kaiti SC" panose="02010600040101010101" pitchFamily="2" charset="-122"/>
                <a:ea typeface="Kaiti SC" panose="02010600040101010101" pitchFamily="2" charset="-122"/>
              </a:rPr>
              <a:t>增加参与方计算量</a:t>
            </a:r>
            <a:r>
              <a:rPr lang="zh-CN" altLang="en-US" sz="2400" dirty="0">
                <a:solidFill>
                  <a:srgbClr val="34495E"/>
                </a:solidFill>
                <a:latin typeface="Kaiti SC" panose="02010600040101010101" pitchFamily="2" charset="-122"/>
                <a:ea typeface="Kaiti SC" panose="02010600040101010101" pitchFamily="2" charset="-122"/>
              </a:rPr>
              <a:t>。在两个通信轮次之间进行更加复杂的计算，例如进行多次本地模型迭代（分布式计算一般只进行单个批次的梯度计算）</a:t>
            </a:r>
            <a:endParaRPr lang="en-US" altLang="zh-CN" sz="2400" dirty="0">
              <a:solidFill>
                <a:srgbClr val="34495E"/>
              </a:solidFill>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402603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联邦平均算法</a:t>
            </a:r>
            <a:r>
              <a:rPr lang="en-US" altLang="zh-CN" sz="3200" dirty="0" err="1">
                <a:solidFill>
                  <a:schemeClr val="tx1">
                    <a:lumMod val="75000"/>
                    <a:lumOff val="25000"/>
                  </a:schemeClr>
                </a:solidFill>
                <a:latin typeface="Heiti SC Medium" pitchFamily="2" charset="-128"/>
                <a:ea typeface="Heiti SC Medium" pitchFamily="2" charset="-128"/>
              </a:rPr>
              <a:t>FedAvg</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16</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A722DD3E-3D05-1968-83A2-7B0ACD082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155581"/>
            <a:ext cx="5501859" cy="3132145"/>
          </a:xfrm>
          <a:prstGeom prst="rect">
            <a:avLst/>
          </a:prstGeom>
        </p:spPr>
      </p:pic>
      <p:pic>
        <p:nvPicPr>
          <p:cNvPr id="11" name="图片 10">
            <a:extLst>
              <a:ext uri="{FF2B5EF4-FFF2-40B4-BE49-F238E27FC236}">
                <a16:creationId xmlns:a16="http://schemas.microsoft.com/office/drawing/2014/main" id="{EF0B86F7-A7EF-FFD1-4EEE-3E910D5A3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709" y="2121597"/>
            <a:ext cx="6311332" cy="3200112"/>
          </a:xfrm>
          <a:prstGeom prst="rect">
            <a:avLst/>
          </a:prstGeom>
        </p:spPr>
      </p:pic>
      <p:grpSp>
        <p:nvGrpSpPr>
          <p:cNvPr id="23" name="组合 22">
            <a:extLst>
              <a:ext uri="{FF2B5EF4-FFF2-40B4-BE49-F238E27FC236}">
                <a16:creationId xmlns:a16="http://schemas.microsoft.com/office/drawing/2014/main" id="{D3C5A2CD-880E-0015-43E1-640FFA7BDB00}"/>
              </a:ext>
            </a:extLst>
          </p:cNvPr>
          <p:cNvGrpSpPr/>
          <p:nvPr/>
        </p:nvGrpSpPr>
        <p:grpSpPr>
          <a:xfrm>
            <a:off x="1091402" y="1139566"/>
            <a:ext cx="10080181" cy="830997"/>
            <a:chOff x="1091402" y="1371600"/>
            <a:chExt cx="5618781" cy="1270000"/>
          </a:xfrm>
        </p:grpSpPr>
        <p:sp>
          <p:nvSpPr>
            <p:cNvPr id="24" name="矩形 23">
              <a:extLst>
                <a:ext uri="{FF2B5EF4-FFF2-40B4-BE49-F238E27FC236}">
                  <a16:creationId xmlns:a16="http://schemas.microsoft.com/office/drawing/2014/main" id="{EEBD6614-C917-4C3A-4790-76CF2016FBC4}"/>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5D329DB-1568-B9FA-7022-4CA5502D6A93}"/>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6" name="文本框 25">
            <a:extLst>
              <a:ext uri="{FF2B5EF4-FFF2-40B4-BE49-F238E27FC236}">
                <a16:creationId xmlns:a16="http://schemas.microsoft.com/office/drawing/2014/main" id="{BFC3E5B1-9204-6508-0216-AB4527C92AB8}"/>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以下文献中提出联邦平均算法用于横向联邦学习的模型训练</a:t>
            </a:r>
            <a:endParaRPr lang="en-US" altLang="zh-CN" sz="2400" dirty="0">
              <a:latin typeface="Kaiti SC" panose="02010600040101010101" pitchFamily="2" charset="-122"/>
              <a:ea typeface="Kaiti SC" panose="02010600040101010101" pitchFamily="2" charset="-122"/>
            </a:endParaRPr>
          </a:p>
          <a:p>
            <a:endParaRPr lang="zh-CN" altLang="en-US" sz="2400" dirty="0">
              <a:latin typeface="Kaiti SC" panose="02010600040101010101" pitchFamily="2" charset="-122"/>
              <a:ea typeface="Kaiti SC" panose="02010600040101010101" pitchFamily="2" charset="-122"/>
            </a:endParaRPr>
          </a:p>
        </p:txBody>
      </p:sp>
      <p:sp>
        <p:nvSpPr>
          <p:cNvPr id="27" name="矩形 26">
            <a:extLst>
              <a:ext uri="{FF2B5EF4-FFF2-40B4-BE49-F238E27FC236}">
                <a16:creationId xmlns:a16="http://schemas.microsoft.com/office/drawing/2014/main" id="{36767866-8258-A63D-5681-C9BA7B202DAD}"/>
              </a:ext>
            </a:extLst>
          </p:cNvPr>
          <p:cNvSpPr/>
          <p:nvPr/>
        </p:nvSpPr>
        <p:spPr>
          <a:xfrm>
            <a:off x="323850" y="5545095"/>
            <a:ext cx="10525929" cy="1077218"/>
          </a:xfrm>
          <a:prstGeom prst="rect">
            <a:avLst/>
          </a:prstGeom>
        </p:spPr>
        <p:txBody>
          <a:bodyPr wrap="square">
            <a:spAutoFit/>
          </a:bodyPr>
          <a:lstStyle/>
          <a:p>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References</a:t>
            </a:r>
          </a:p>
          <a:p>
            <a:pPr marL="285750" indent="-285750">
              <a:buFont typeface="Arial" panose="020B0604020202020204" pitchFamily="34" charset="0"/>
              <a:buChar char="•"/>
            </a:pP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McMahan B, Moore E, Ramage D, et al. </a:t>
            </a:r>
            <a:r>
              <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rPr>
              <a:t> </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Communication-efficient learning of deep networks from decentralized data[C] </a:t>
            </a:r>
          </a:p>
          <a:p>
            <a:pPr marL="285750" indent="-285750">
              <a:buFont typeface="Arial" panose="020B0604020202020204" pitchFamily="34" charset="0"/>
              <a:buChar char="•"/>
            </a:pP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McMahan H B, Moore E, Ramage D, et al. Federated learning of deep networks using model averaging.(2016)[J]. </a:t>
            </a:r>
            <a:r>
              <a:rPr kumimoji="1" lang="en" altLang="zh-CN" sz="1600"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 preprint arXiv:1602.05629, 2016.</a:t>
            </a:r>
            <a:endPar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endParaRPr>
          </a:p>
        </p:txBody>
      </p:sp>
      <p:cxnSp>
        <p:nvCxnSpPr>
          <p:cNvPr id="14" name="直接连接符 9">
            <a:extLst>
              <a:ext uri="{FF2B5EF4-FFF2-40B4-BE49-F238E27FC236}">
                <a16:creationId xmlns:a16="http://schemas.microsoft.com/office/drawing/2014/main" id="{544FA7C6-5FDA-2B38-5F38-4E9B5D1B187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064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目录</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01</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8FAD82A-30B6-9057-D46D-C1FBCDE78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126" y="1095080"/>
            <a:ext cx="5633747" cy="5679550"/>
          </a:xfrm>
          <a:prstGeom prst="rect">
            <a:avLst/>
          </a:prstGeom>
        </p:spPr>
      </p:pic>
    </p:spTree>
    <p:extLst>
      <p:ext uri="{BB962C8B-B14F-4D97-AF65-F5344CB8AC3E}">
        <p14:creationId xmlns:p14="http://schemas.microsoft.com/office/powerpoint/2010/main" val="1818437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目录</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01</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8FAD82A-30B6-9057-D46D-C1FBCDE78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126" y="1095080"/>
            <a:ext cx="5633747" cy="5679550"/>
          </a:xfrm>
          <a:prstGeom prst="rect">
            <a:avLst/>
          </a:prstGeom>
        </p:spPr>
      </p:pic>
    </p:spTree>
    <p:extLst>
      <p:ext uri="{BB962C8B-B14F-4D97-AF65-F5344CB8AC3E}">
        <p14:creationId xmlns:p14="http://schemas.microsoft.com/office/powerpoint/2010/main" val="2723289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研究方向：隐私保护</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17</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5E163760-AF24-386A-935E-93C5A3A24497}"/>
              </a:ext>
            </a:extLst>
          </p:cNvPr>
          <p:cNvGrpSpPr/>
          <p:nvPr/>
        </p:nvGrpSpPr>
        <p:grpSpPr>
          <a:xfrm>
            <a:off x="1091402" y="1139566"/>
            <a:ext cx="9879456" cy="1157068"/>
            <a:chOff x="1091402" y="1371600"/>
            <a:chExt cx="5618781" cy="1270000"/>
          </a:xfrm>
        </p:grpSpPr>
        <p:sp>
          <p:nvSpPr>
            <p:cNvPr id="13" name="矩形 12">
              <a:extLst>
                <a:ext uri="{FF2B5EF4-FFF2-40B4-BE49-F238E27FC236}">
                  <a16:creationId xmlns:a16="http://schemas.microsoft.com/office/drawing/2014/main" id="{2D5FC7F3-A336-D121-1A9A-6631AFD0AB94}"/>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32FE5CF-2A13-DEE9-C37B-05E30E6099E4}"/>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8FFB1390-9273-7133-2A09-E4D6BBD618ED}"/>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梯度就是把数据做了个变换而已，梯度几乎携带了数据的所有信息，所以拿梯度是可以反推出一些数据的。</a:t>
            </a:r>
          </a:p>
        </p:txBody>
      </p:sp>
      <p:sp>
        <p:nvSpPr>
          <p:cNvPr id="11" name="矩形 10">
            <a:extLst>
              <a:ext uri="{FF2B5EF4-FFF2-40B4-BE49-F238E27FC236}">
                <a16:creationId xmlns:a16="http://schemas.microsoft.com/office/drawing/2014/main" id="{B0AA0757-8091-6AD9-458C-AFD6B25A5F13}"/>
              </a:ext>
            </a:extLst>
          </p:cNvPr>
          <p:cNvSpPr/>
          <p:nvPr/>
        </p:nvSpPr>
        <p:spPr>
          <a:xfrm>
            <a:off x="677421" y="4801869"/>
            <a:ext cx="10707418" cy="1754326"/>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Melis</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Song C, De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Cristofaro</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E, et al. Exploiting unintended feature leakage in collaborative learning[C]</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Fredrikson</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M, Jha S,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Ristenpart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T. Model inversion attacks that exploit confidence information and basic countermeasures[C]</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Hitaj</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B,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Ateniese</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G, Perez-Cruz F. Deep models under the GAN: information leakage from collaborative deep learning[C]</a:t>
            </a:r>
          </a:p>
        </p:txBody>
      </p:sp>
      <p:sp>
        <p:nvSpPr>
          <p:cNvPr id="16" name="矩形 15">
            <a:extLst>
              <a:ext uri="{FF2B5EF4-FFF2-40B4-BE49-F238E27FC236}">
                <a16:creationId xmlns:a16="http://schemas.microsoft.com/office/drawing/2014/main" id="{DE410A6D-DC28-89D7-6475-404280FF0791}"/>
              </a:ext>
            </a:extLst>
          </p:cNvPr>
          <p:cNvSpPr/>
          <p:nvPr/>
        </p:nvSpPr>
        <p:spPr>
          <a:xfrm>
            <a:off x="707627" y="2668841"/>
            <a:ext cx="10263232" cy="1938992"/>
          </a:xfrm>
          <a:prstGeom prst="rect">
            <a:avLst/>
          </a:prstGeom>
        </p:spPr>
        <p:txBody>
          <a:bodyPr wrap="square">
            <a:spAutoFit/>
          </a:bodyPr>
          <a:lstStyle/>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b="0" i="0" dirty="0">
                <a:solidFill>
                  <a:srgbClr val="34495E"/>
                </a:solidFill>
                <a:effectLst/>
                <a:latin typeface="KaiTi" panose="02010609060101010101" pitchFamily="49" charset="-122"/>
                <a:ea typeface="KaiTi" panose="02010609060101010101" pitchFamily="49" charset="-122"/>
              </a:rPr>
              <a:t>[1]</a:t>
            </a:r>
            <a:r>
              <a:rPr lang="zh-CN" altLang="en-US" sz="2400" b="0" i="0" dirty="0">
                <a:solidFill>
                  <a:srgbClr val="34495E"/>
                </a:solidFill>
                <a:effectLst/>
                <a:latin typeface="KaiTi" panose="02010609060101010101" pitchFamily="49" charset="-122"/>
                <a:ea typeface="KaiTi" panose="02010609060101010101" pitchFamily="49" charset="-122"/>
              </a:rPr>
              <a:t>提出机器学习得到的模型是有用的，则数据必须带有模型的信息</a:t>
            </a:r>
            <a:endParaRPr lang="en-US" altLang="zh-CN" sz="2400" b="0" i="0" dirty="0">
              <a:solidFill>
                <a:srgbClr val="34495E"/>
              </a:solidFill>
              <a:effectLst/>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[2]</a:t>
            </a:r>
            <a:r>
              <a:rPr lang="zh-CN" altLang="en-US" sz="2400" dirty="0">
                <a:solidFill>
                  <a:srgbClr val="34495E"/>
                </a:solidFill>
                <a:latin typeface="KaiTi" panose="02010609060101010101" pitchFamily="49" charset="-122"/>
                <a:ea typeface="KaiTi" panose="02010609060101010101" pitchFamily="49" charset="-122"/>
              </a:rPr>
              <a:t>提出模型逆向攻击方法，可以从模型反推出数据，只需要最后的模型参数就能获取数据的信息（如果在联邦学习中，可以获取每一轮的迭代模型参数，泄露的信息就更多了）</a:t>
            </a:r>
            <a:endParaRPr lang="en-US" altLang="zh-CN" sz="2400" dirty="0">
              <a:solidFill>
                <a:srgbClr val="34495E"/>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[1][3]</a:t>
            </a:r>
            <a:r>
              <a:rPr lang="zh-CN" altLang="en-US" sz="2400" dirty="0">
                <a:solidFill>
                  <a:srgbClr val="34495E"/>
                </a:solidFill>
                <a:latin typeface="KaiTi" panose="02010609060101010101" pitchFamily="49" charset="-122"/>
                <a:ea typeface="KaiTi" panose="02010609060101010101" pitchFamily="49" charset="-122"/>
              </a:rPr>
              <a:t>提出梯度和模型参数可以泄露用户隐私</a:t>
            </a:r>
            <a:endParaRPr lang="en-US" altLang="zh-CN" sz="2400" dirty="0">
              <a:solidFill>
                <a:srgbClr val="34495E"/>
              </a:solidFill>
              <a:latin typeface="KaiTi" panose="02010609060101010101" pitchFamily="49" charset="-122"/>
              <a:ea typeface="KaiTi" panose="02010609060101010101" pitchFamily="49" charset="-122"/>
            </a:endParaRPr>
          </a:p>
        </p:txBody>
      </p:sp>
      <p:cxnSp>
        <p:nvCxnSpPr>
          <p:cNvPr id="17" name="直接连接符 9">
            <a:extLst>
              <a:ext uri="{FF2B5EF4-FFF2-40B4-BE49-F238E27FC236}">
                <a16:creationId xmlns:a16="http://schemas.microsoft.com/office/drawing/2014/main" id="{A6A3002E-DB32-0EE0-24D1-40663BE2299D}"/>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53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研究方向：隐私保护</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18</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85B882AA-ECF6-C3D6-B214-9D569926A6AD}"/>
              </a:ext>
            </a:extLst>
          </p:cNvPr>
          <p:cNvSpPr/>
          <p:nvPr/>
        </p:nvSpPr>
        <p:spPr>
          <a:xfrm>
            <a:off x="941439" y="1398211"/>
            <a:ext cx="10776747" cy="1569660"/>
          </a:xfrm>
          <a:prstGeom prst="rect">
            <a:avLst/>
          </a:prstGeom>
        </p:spPr>
        <p:txBody>
          <a:bodyPr wrap="square">
            <a:spAutoFit/>
          </a:bodyPr>
          <a:lstStyle/>
          <a:p>
            <a:pPr marL="457200" indent="-457200">
              <a:buFont typeface="Arial" panose="020B0604020202020204" pitchFamily="34" charset="0"/>
              <a:buChar char="•"/>
            </a:pPr>
            <a:r>
              <a:rPr lang="zh-CN" altLang="en-US" sz="2400" b="1" dirty="0">
                <a:solidFill>
                  <a:srgbClr val="34495E"/>
                </a:solidFill>
                <a:latin typeface="KaiTi" panose="02010609060101010101" pitchFamily="49" charset="-122"/>
                <a:ea typeface="KaiTi" panose="02010609060101010101" pitchFamily="49" charset="-122"/>
              </a:rPr>
              <a:t>方式一：差分隐私</a:t>
            </a:r>
            <a:r>
              <a:rPr lang="zh-CN" altLang="en-US" sz="2400" dirty="0">
                <a:solidFill>
                  <a:srgbClr val="34495E"/>
                </a:solidFill>
                <a:latin typeface="KaiTi" panose="02010609060101010101" pitchFamily="49" charset="-122"/>
                <a:ea typeface="KaiTi" panose="02010609060101010101" pitchFamily="49" charset="-122"/>
              </a:rPr>
              <a:t>，有方法往数据里面加噪声，但也是不可行的，大大影响了模型收敛的速度和效果。加噪声收敛速度和准确度都会变差，加的噪声越多，机器学习的效果越差，加噪声测试的准确度可能会掉几个百分点，这在工业界是很难接受的。</a:t>
            </a:r>
            <a:endParaRPr lang="zh-CN" altLang="en-US" sz="2400" dirty="0">
              <a:latin typeface="KaiTi" panose="02010609060101010101" pitchFamily="49" charset="-122"/>
              <a:ea typeface="KaiTi" panose="02010609060101010101" pitchFamily="49" charset="-122"/>
            </a:endParaRPr>
          </a:p>
        </p:txBody>
      </p:sp>
      <p:sp>
        <p:nvSpPr>
          <p:cNvPr id="13" name="矩形 12">
            <a:extLst>
              <a:ext uri="{FF2B5EF4-FFF2-40B4-BE49-F238E27FC236}">
                <a16:creationId xmlns:a16="http://schemas.microsoft.com/office/drawing/2014/main" id="{D6DFD99D-2139-FDF1-97BD-74DD679F7047}"/>
              </a:ext>
            </a:extLst>
          </p:cNvPr>
          <p:cNvSpPr/>
          <p:nvPr/>
        </p:nvSpPr>
        <p:spPr>
          <a:xfrm>
            <a:off x="941439" y="3662442"/>
            <a:ext cx="9476241" cy="830997"/>
          </a:xfrm>
          <a:prstGeom prst="rect">
            <a:avLst/>
          </a:prstGeom>
        </p:spPr>
        <p:txBody>
          <a:bodyPr wrap="square">
            <a:spAutoFit/>
          </a:bodyPr>
          <a:lstStyle/>
          <a:p>
            <a:pPr marL="342900" indent="-342900">
              <a:buFont typeface="Arial" panose="020B0604020202020204" pitchFamily="34" charset="0"/>
              <a:buChar char="•"/>
            </a:pPr>
            <a:r>
              <a:rPr lang="zh-CN" altLang="en-US" sz="2400" b="1" i="0" dirty="0">
                <a:solidFill>
                  <a:srgbClr val="34495E"/>
                </a:solidFill>
                <a:effectLst/>
                <a:latin typeface="KaiTi" panose="02010609060101010101" pitchFamily="49" charset="-122"/>
                <a:ea typeface="KaiTi" panose="02010609060101010101" pitchFamily="49" charset="-122"/>
              </a:rPr>
              <a:t>方式二：密码学方法，</a:t>
            </a:r>
            <a:r>
              <a:rPr lang="zh-CN" altLang="en-US" sz="2400" i="0" dirty="0">
                <a:solidFill>
                  <a:srgbClr val="34495E"/>
                </a:solidFill>
                <a:effectLst/>
                <a:latin typeface="KaiTi" panose="02010609060101010101" pitchFamily="49" charset="-122"/>
                <a:ea typeface="KaiTi" panose="02010609060101010101" pitchFamily="49" charset="-122"/>
              </a:rPr>
              <a:t>同态加密</a:t>
            </a:r>
            <a:r>
              <a:rPr lang="zh-CN" altLang="en-US" sz="2400" dirty="0">
                <a:solidFill>
                  <a:srgbClr val="34495E"/>
                </a:solidFill>
                <a:latin typeface="KaiTi" panose="02010609060101010101" pitchFamily="49" charset="-122"/>
                <a:ea typeface="KaiTi" panose="02010609060101010101" pitchFamily="49" charset="-122"/>
              </a:rPr>
              <a:t>是在密文上计算的结果（例如加减乘除四则运算）在被解密后与在明文上的计算结果相匹配</a:t>
            </a:r>
            <a:endParaRPr lang="zh-CN" altLang="en-US" sz="2400" b="0" i="0" dirty="0">
              <a:solidFill>
                <a:srgbClr val="34495E"/>
              </a:solidFill>
              <a:effectLst/>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20B7571-775C-E2FE-2DFA-040BA799B72E}"/>
                  </a:ext>
                </a:extLst>
              </p:cNvPr>
              <p:cNvSpPr/>
              <p:nvPr/>
            </p:nvSpPr>
            <p:spPr>
              <a:xfrm>
                <a:off x="1570634" y="4679483"/>
                <a:ext cx="9758377" cy="461665"/>
              </a:xfrm>
              <a:prstGeom prst="rect">
                <a:avLst/>
              </a:prstGeom>
            </p:spPr>
            <p:txBody>
              <a:bodyPr wrap="square">
                <a:spAutoFit/>
              </a:bodyPr>
              <a:lstStyle/>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加法同态：</a:t>
                </a:r>
                <a14:m>
                  <m:oMath xmlns:m="http://schemas.openxmlformats.org/officeDocument/2006/math">
                    <m:sSub>
                      <m:sSubPr>
                        <m:ctrlPr>
                          <a:rPr lang="en" altLang="zh-CN" sz="2400" b="0" i="1" smtClean="0">
                            <a:solidFill>
                              <a:srgbClr val="34495E"/>
                            </a:solidFill>
                            <a:effectLst/>
                            <a:latin typeface="Cambria Math" panose="02040503050406030204" pitchFamily="18" charset="0"/>
                            <a:ea typeface="KaiTi" panose="02010609060101010101" pitchFamily="49" charset="-122"/>
                          </a:rPr>
                        </m:ctrlPr>
                      </m:sSubPr>
                      <m:e>
                        <m:r>
                          <a:rPr lang="en-US" altLang="zh-CN" sz="2400" b="0" i="1" smtClean="0">
                            <a:solidFill>
                              <a:srgbClr val="34495E"/>
                            </a:solidFill>
                            <a:effectLst/>
                            <a:latin typeface="Cambria Math" panose="02040503050406030204" pitchFamily="18" charset="0"/>
                            <a:ea typeface="KaiTi" panose="02010609060101010101" pitchFamily="49" charset="-122"/>
                          </a:rPr>
                          <m:t>𝐷𝑒𝑐</m:t>
                        </m:r>
                      </m:e>
                      <m:sub>
                        <m:r>
                          <a:rPr lang="en-US" altLang="zh-CN" sz="2400" b="0" i="1" smtClean="0">
                            <a:solidFill>
                              <a:srgbClr val="34495E"/>
                            </a:solidFill>
                            <a:effectLst/>
                            <a:latin typeface="Cambria Math" panose="02040503050406030204" pitchFamily="18" charset="0"/>
                            <a:ea typeface="KaiTi" panose="02010609060101010101" pitchFamily="49" charset="-122"/>
                          </a:rPr>
                          <m:t>𝑠𝑘</m:t>
                        </m:r>
                      </m:sub>
                    </m:sSub>
                    <m:d>
                      <m:dPr>
                        <m:ctrlPr>
                          <a:rPr lang="en" altLang="zh-CN" sz="2400" b="0" i="1" smtClean="0">
                            <a:solidFill>
                              <a:srgbClr val="34495E"/>
                            </a:solidFill>
                            <a:effectLst/>
                            <a:latin typeface="Cambria Math" panose="02040503050406030204" pitchFamily="18" charset="0"/>
                            <a:ea typeface="KaiTi" panose="02010609060101010101" pitchFamily="49" charset="-122"/>
                          </a:rPr>
                        </m:ctrlPr>
                      </m:dPr>
                      <m:e>
                        <m:d>
                          <m:dPr>
                            <m:begChr m:val="["/>
                            <m:endChr m:val="]"/>
                            <m:ctrlPr>
                              <a:rPr lang="en" altLang="zh-CN" sz="2400" b="0" i="1" smtClean="0">
                                <a:solidFill>
                                  <a:srgbClr val="34495E"/>
                                </a:solidFill>
                                <a:effectLst/>
                                <a:latin typeface="Cambria Math" panose="02040503050406030204" pitchFamily="18" charset="0"/>
                                <a:ea typeface="KaiTi" panose="02010609060101010101" pitchFamily="49" charset="-122"/>
                              </a:rPr>
                            </m:ctrlPr>
                          </m:dPr>
                          <m:e>
                            <m:r>
                              <a:rPr lang="en" altLang="zh-CN" sz="2400" b="0" i="1" smtClean="0">
                                <a:solidFill>
                                  <a:srgbClr val="34495E"/>
                                </a:solidFill>
                                <a:effectLst/>
                                <a:latin typeface="Cambria Math" panose="02040503050406030204" pitchFamily="18" charset="0"/>
                                <a:ea typeface="Cambria Math" panose="02040503050406030204" pitchFamily="18" charset="0"/>
                              </a:rPr>
                              <m:t>𝜇</m:t>
                            </m:r>
                          </m:e>
                        </m:d>
                        <m:r>
                          <a:rPr lang="en" altLang="zh-CN" sz="2400" b="0" i="1" smtClean="0">
                            <a:solidFill>
                              <a:srgbClr val="34495E"/>
                            </a:solidFill>
                            <a:effectLst/>
                            <a:latin typeface="Cambria Math" panose="02040503050406030204" pitchFamily="18" charset="0"/>
                            <a:ea typeface="Cambria Math" panose="02040503050406030204" pitchFamily="18" charset="0"/>
                          </a:rPr>
                          <m:t>+</m:t>
                        </m:r>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 altLang="zh-CN" sz="2400" b="0" i="1" smtClean="0">
                                <a:solidFill>
                                  <a:srgbClr val="34495E"/>
                                </a:solidFill>
                                <a:effectLst/>
                                <a:latin typeface="Cambria Math" panose="02040503050406030204" pitchFamily="18" charset="0"/>
                                <a:ea typeface="Cambria Math" panose="02040503050406030204" pitchFamily="18" charset="0"/>
                              </a:rPr>
                              <m:t>𝜈</m:t>
                            </m:r>
                          </m:e>
                        </m:d>
                      </m:e>
                    </m:d>
                    <m:r>
                      <a:rPr lang="en" altLang="zh-CN" sz="2400" b="0" i="1" smtClean="0">
                        <a:solidFill>
                          <a:srgbClr val="34495E"/>
                        </a:solidFill>
                        <a:effectLst/>
                        <a:latin typeface="Cambria Math" panose="02040503050406030204" pitchFamily="18" charset="0"/>
                        <a:ea typeface="Cambria Math" panose="02040503050406030204" pitchFamily="18" charset="0"/>
                      </a:rPr>
                      <m:t>=</m:t>
                    </m:r>
                    <m:sSub>
                      <m:sSubPr>
                        <m:ctrlPr>
                          <a:rPr lang="en" altLang="zh-CN" sz="2400" b="0" i="1" smtClean="0">
                            <a:solidFill>
                              <a:srgbClr val="34495E"/>
                            </a:solidFill>
                            <a:effectLst/>
                            <a:latin typeface="Cambria Math" panose="02040503050406030204" pitchFamily="18" charset="0"/>
                            <a:ea typeface="Cambria Math" panose="02040503050406030204" pitchFamily="18" charset="0"/>
                          </a:rPr>
                        </m:ctrlPr>
                      </m:sSubPr>
                      <m:e>
                        <m:r>
                          <a:rPr lang="en-US" altLang="zh-CN" sz="2400" b="0" i="1" smtClean="0">
                            <a:solidFill>
                              <a:srgbClr val="34495E"/>
                            </a:solidFill>
                            <a:effectLst/>
                            <a:latin typeface="Cambria Math" panose="02040503050406030204" pitchFamily="18" charset="0"/>
                            <a:ea typeface="Cambria Math" panose="02040503050406030204" pitchFamily="18" charset="0"/>
                          </a:rPr>
                          <m:t>𝐷𝑒𝑐</m:t>
                        </m:r>
                      </m:e>
                      <m:sub>
                        <m:r>
                          <a:rPr lang="en-US" altLang="zh-CN" sz="2400" b="0" i="1" smtClean="0">
                            <a:solidFill>
                              <a:srgbClr val="34495E"/>
                            </a:solidFill>
                            <a:effectLst/>
                            <a:latin typeface="Cambria Math" panose="02040503050406030204" pitchFamily="18" charset="0"/>
                            <a:ea typeface="Cambria Math" panose="02040503050406030204" pitchFamily="18" charset="0"/>
                          </a:rPr>
                          <m:t>𝑠𝑘</m:t>
                        </m:r>
                      </m:sub>
                    </m:sSub>
                    <m:d>
                      <m:dPr>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US" altLang="zh-CN" sz="2400" b="0" i="1" smtClean="0">
                                <a:solidFill>
                                  <a:srgbClr val="34495E"/>
                                </a:solidFill>
                                <a:effectLst/>
                                <a:latin typeface="Cambria Math" panose="02040503050406030204" pitchFamily="18" charset="0"/>
                                <a:ea typeface="Cambria Math" panose="02040503050406030204" pitchFamily="18" charset="0"/>
                              </a:rPr>
                              <m:t>𝑢</m:t>
                            </m:r>
                            <m:r>
                              <a:rPr lang="en-US" altLang="zh-CN" sz="2400" b="0" i="1" smtClean="0">
                                <a:solidFill>
                                  <a:srgbClr val="34495E"/>
                                </a:solidFill>
                                <a:effectLst/>
                                <a:latin typeface="Cambria Math" panose="02040503050406030204" pitchFamily="18" charset="0"/>
                                <a:ea typeface="Cambria Math" panose="02040503050406030204" pitchFamily="18" charset="0"/>
                              </a:rPr>
                              <m:t>+</m:t>
                            </m:r>
                            <m:r>
                              <a:rPr lang="en-US" altLang="zh-CN" sz="2400" b="0" i="1" smtClean="0">
                                <a:solidFill>
                                  <a:srgbClr val="34495E"/>
                                </a:solidFill>
                                <a:effectLst/>
                                <a:latin typeface="Cambria Math" panose="02040503050406030204" pitchFamily="18" charset="0"/>
                                <a:ea typeface="Cambria Math" panose="02040503050406030204" pitchFamily="18" charset="0"/>
                              </a:rPr>
                              <m:t>𝑣</m:t>
                            </m:r>
                          </m:e>
                        </m:d>
                      </m:e>
                    </m:d>
                  </m:oMath>
                </a14:m>
                <a:r>
                  <a:rPr lang="zh-CN" altLang="en-US" sz="2400" b="0" i="0" dirty="0">
                    <a:solidFill>
                      <a:srgbClr val="34495E"/>
                    </a:solidFill>
                    <a:effectLst/>
                    <a:latin typeface="KaiTi" panose="02010609060101010101" pitchFamily="49" charset="-122"/>
                    <a:ea typeface="KaiTi" panose="02010609060101010101" pitchFamily="49" charset="-122"/>
                  </a:rPr>
                  <a:t>，</a:t>
                </a:r>
                <a:r>
                  <a:rPr lang="en" altLang="zh-CN" sz="2400" dirty="0">
                    <a:solidFill>
                      <a:srgbClr val="34495E"/>
                    </a:solidFill>
                    <a:ea typeface="Cambria Math" panose="02040503050406030204" pitchFamily="18" charset="0"/>
                  </a:rPr>
                  <a:t> </a:t>
                </a:r>
                <a14:m>
                  <m:oMath xmlns:m="http://schemas.openxmlformats.org/officeDocument/2006/math">
                    <m:r>
                      <a:rPr lang="en" altLang="zh-CN" sz="2400" i="1">
                        <a:solidFill>
                          <a:srgbClr val="34495E"/>
                        </a:solidFill>
                        <a:latin typeface="Cambria Math" panose="02040503050406030204" pitchFamily="18" charset="0"/>
                        <a:ea typeface="Cambria Math" panose="02040503050406030204" pitchFamily="18" charset="0"/>
                      </a:rPr>
                      <m:t>+</m:t>
                    </m:r>
                  </m:oMath>
                </a14:m>
                <a:r>
                  <a:rPr lang="zh-CN" altLang="en-US" sz="2400" b="0" i="0" dirty="0">
                    <a:solidFill>
                      <a:srgbClr val="34495E"/>
                    </a:solidFill>
                    <a:effectLst/>
                    <a:latin typeface="KaiTi" panose="02010609060101010101" pitchFamily="49" charset="-122"/>
                    <a:ea typeface="KaiTi" panose="02010609060101010101" pitchFamily="49" charset="-122"/>
                  </a:rPr>
                  <a:t>表示密文上的乘法</a:t>
                </a:r>
              </a:p>
            </p:txBody>
          </p:sp>
        </mc:Choice>
        <mc:Fallback xmlns="">
          <p:sp>
            <p:nvSpPr>
              <p:cNvPr id="14" name="矩形 13">
                <a:extLst>
                  <a:ext uri="{FF2B5EF4-FFF2-40B4-BE49-F238E27FC236}">
                    <a16:creationId xmlns:a16="http://schemas.microsoft.com/office/drawing/2014/main" id="{E20B7571-775C-E2FE-2DFA-040BA799B72E}"/>
                  </a:ext>
                </a:extLst>
              </p:cNvPr>
              <p:cNvSpPr>
                <a:spLocks noRot="1" noChangeAspect="1" noMove="1" noResize="1" noEditPoints="1" noAdjustHandles="1" noChangeArrowheads="1" noChangeShapeType="1" noTextEdit="1"/>
              </p:cNvSpPr>
              <p:nvPr/>
            </p:nvSpPr>
            <p:spPr>
              <a:xfrm>
                <a:off x="1570634" y="4679483"/>
                <a:ext cx="9758377" cy="461665"/>
              </a:xfrm>
              <a:prstGeom prst="rect">
                <a:avLst/>
              </a:prstGeom>
              <a:blipFill>
                <a:blip r:embed="rId3"/>
                <a:stretch>
                  <a:fillRect l="-780" t="-16216"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C6AD85-CE92-5F11-363E-5906D2B1BEFB}"/>
                  </a:ext>
                </a:extLst>
              </p:cNvPr>
              <p:cNvSpPr/>
              <p:nvPr/>
            </p:nvSpPr>
            <p:spPr>
              <a:xfrm>
                <a:off x="1570634" y="5188011"/>
                <a:ext cx="10298324" cy="461665"/>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乘法</a:t>
                </a:r>
                <a:r>
                  <a:rPr lang="zh-CN" altLang="en-US" sz="2400" b="0" i="0" dirty="0">
                    <a:solidFill>
                      <a:srgbClr val="34495E"/>
                    </a:solidFill>
                    <a:effectLst/>
                    <a:latin typeface="KaiTi" panose="02010609060101010101" pitchFamily="49" charset="-122"/>
                    <a:ea typeface="KaiTi" panose="02010609060101010101" pitchFamily="49" charset="-122"/>
                  </a:rPr>
                  <a:t>同态：</a:t>
                </a:r>
                <a14:m>
                  <m:oMath xmlns:m="http://schemas.openxmlformats.org/officeDocument/2006/math">
                    <m:sSub>
                      <m:sSubPr>
                        <m:ctrlPr>
                          <a:rPr lang="en" altLang="zh-CN" sz="2400" b="0" i="1" smtClean="0">
                            <a:solidFill>
                              <a:srgbClr val="34495E"/>
                            </a:solidFill>
                            <a:effectLst/>
                            <a:latin typeface="Cambria Math" panose="02040503050406030204" pitchFamily="18" charset="0"/>
                            <a:ea typeface="KaiTi" panose="02010609060101010101" pitchFamily="49" charset="-122"/>
                          </a:rPr>
                        </m:ctrlPr>
                      </m:sSubPr>
                      <m:e>
                        <m:r>
                          <a:rPr lang="en-US" altLang="zh-CN" sz="2400" b="0" i="1" smtClean="0">
                            <a:solidFill>
                              <a:srgbClr val="34495E"/>
                            </a:solidFill>
                            <a:effectLst/>
                            <a:latin typeface="Cambria Math" panose="02040503050406030204" pitchFamily="18" charset="0"/>
                            <a:ea typeface="KaiTi" panose="02010609060101010101" pitchFamily="49" charset="-122"/>
                          </a:rPr>
                          <m:t>𝐷𝑒𝑐</m:t>
                        </m:r>
                      </m:e>
                      <m:sub>
                        <m:r>
                          <a:rPr lang="en-US" altLang="zh-CN" sz="2400" b="0" i="1" smtClean="0">
                            <a:solidFill>
                              <a:srgbClr val="34495E"/>
                            </a:solidFill>
                            <a:effectLst/>
                            <a:latin typeface="Cambria Math" panose="02040503050406030204" pitchFamily="18" charset="0"/>
                            <a:ea typeface="KaiTi" panose="02010609060101010101" pitchFamily="49" charset="-122"/>
                          </a:rPr>
                          <m:t>𝑠𝑘</m:t>
                        </m:r>
                      </m:sub>
                    </m:sSub>
                    <m:d>
                      <m:dPr>
                        <m:ctrlPr>
                          <a:rPr lang="en" altLang="zh-CN" sz="2400" b="0" i="1" smtClean="0">
                            <a:solidFill>
                              <a:srgbClr val="34495E"/>
                            </a:solidFill>
                            <a:effectLst/>
                            <a:latin typeface="Cambria Math" panose="02040503050406030204" pitchFamily="18" charset="0"/>
                            <a:ea typeface="KaiTi" panose="02010609060101010101" pitchFamily="49" charset="-122"/>
                          </a:rPr>
                        </m:ctrlPr>
                      </m:dPr>
                      <m:e>
                        <m:d>
                          <m:dPr>
                            <m:begChr m:val="["/>
                            <m:endChr m:val="]"/>
                            <m:ctrlPr>
                              <a:rPr lang="en" altLang="zh-CN" sz="2400" b="0" i="1" smtClean="0">
                                <a:solidFill>
                                  <a:srgbClr val="34495E"/>
                                </a:solidFill>
                                <a:effectLst/>
                                <a:latin typeface="Cambria Math" panose="02040503050406030204" pitchFamily="18" charset="0"/>
                                <a:ea typeface="KaiTi" panose="02010609060101010101" pitchFamily="49" charset="-122"/>
                              </a:rPr>
                            </m:ctrlPr>
                          </m:dPr>
                          <m:e>
                            <m:r>
                              <a:rPr lang="en" altLang="zh-CN" sz="2400" b="0" i="1" smtClean="0">
                                <a:solidFill>
                                  <a:srgbClr val="34495E"/>
                                </a:solidFill>
                                <a:effectLst/>
                                <a:latin typeface="Cambria Math" panose="02040503050406030204" pitchFamily="18" charset="0"/>
                                <a:ea typeface="Cambria Math" panose="02040503050406030204" pitchFamily="18" charset="0"/>
                              </a:rPr>
                              <m:t>𝜇</m:t>
                            </m:r>
                          </m:e>
                        </m:d>
                        <m:r>
                          <a:rPr lang="en" altLang="zh-CN" sz="2400" b="0" i="1" smtClean="0">
                            <a:solidFill>
                              <a:srgbClr val="34495E"/>
                            </a:solidFill>
                            <a:effectLst/>
                            <a:latin typeface="Cambria Math" panose="02040503050406030204" pitchFamily="18" charset="0"/>
                            <a:ea typeface="Cambria Math" panose="02040503050406030204" pitchFamily="18" charset="0"/>
                          </a:rPr>
                          <m:t>×</m:t>
                        </m:r>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US" altLang="zh-CN" sz="2400" b="0" i="1" smtClean="0">
                                <a:solidFill>
                                  <a:srgbClr val="34495E"/>
                                </a:solidFill>
                                <a:effectLst/>
                                <a:latin typeface="Cambria Math" panose="02040503050406030204" pitchFamily="18" charset="0"/>
                                <a:ea typeface="Cambria Math" panose="02040503050406030204" pitchFamily="18" charset="0"/>
                              </a:rPr>
                              <m:t>𝑣</m:t>
                            </m:r>
                          </m:e>
                        </m:d>
                      </m:e>
                    </m:d>
                    <m:r>
                      <a:rPr lang="en" altLang="zh-CN" sz="2400" b="0" i="1" smtClean="0">
                        <a:solidFill>
                          <a:srgbClr val="34495E"/>
                        </a:solidFill>
                        <a:effectLst/>
                        <a:latin typeface="Cambria Math" panose="02040503050406030204" pitchFamily="18" charset="0"/>
                        <a:ea typeface="Cambria Math" panose="02040503050406030204" pitchFamily="18" charset="0"/>
                      </a:rPr>
                      <m:t>=</m:t>
                    </m:r>
                    <m:sSub>
                      <m:sSubPr>
                        <m:ctrlPr>
                          <a:rPr lang="en" altLang="zh-CN" sz="2400" b="0" i="1" smtClean="0">
                            <a:solidFill>
                              <a:srgbClr val="34495E"/>
                            </a:solidFill>
                            <a:effectLst/>
                            <a:latin typeface="Cambria Math" panose="02040503050406030204" pitchFamily="18" charset="0"/>
                            <a:ea typeface="Cambria Math" panose="02040503050406030204" pitchFamily="18" charset="0"/>
                          </a:rPr>
                        </m:ctrlPr>
                      </m:sSubPr>
                      <m:e>
                        <m:r>
                          <a:rPr lang="en-US" altLang="zh-CN" sz="2400" b="0" i="1" smtClean="0">
                            <a:solidFill>
                              <a:srgbClr val="34495E"/>
                            </a:solidFill>
                            <a:effectLst/>
                            <a:latin typeface="Cambria Math" panose="02040503050406030204" pitchFamily="18" charset="0"/>
                            <a:ea typeface="Cambria Math" panose="02040503050406030204" pitchFamily="18" charset="0"/>
                          </a:rPr>
                          <m:t>𝐷𝑒𝑐</m:t>
                        </m:r>
                      </m:e>
                      <m:sub>
                        <m:r>
                          <a:rPr lang="en-US" altLang="zh-CN" sz="2400" b="0" i="1" smtClean="0">
                            <a:solidFill>
                              <a:srgbClr val="34495E"/>
                            </a:solidFill>
                            <a:effectLst/>
                            <a:latin typeface="Cambria Math" panose="02040503050406030204" pitchFamily="18" charset="0"/>
                            <a:ea typeface="Cambria Math" panose="02040503050406030204" pitchFamily="18" charset="0"/>
                          </a:rPr>
                          <m:t>𝑠𝑘</m:t>
                        </m:r>
                      </m:sub>
                    </m:sSub>
                    <m:d>
                      <m:dPr>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US" altLang="zh-CN" sz="2400" b="0" i="1" smtClean="0">
                                <a:solidFill>
                                  <a:srgbClr val="34495E"/>
                                </a:solidFill>
                                <a:effectLst/>
                                <a:latin typeface="Cambria Math" panose="02040503050406030204" pitchFamily="18" charset="0"/>
                                <a:ea typeface="Cambria Math" panose="02040503050406030204" pitchFamily="18" charset="0"/>
                              </a:rPr>
                              <m:t>𝑢</m:t>
                            </m:r>
                            <m:r>
                              <a:rPr lang="en-US" altLang="zh-CN" sz="2400" b="0" i="1" smtClean="0">
                                <a:solidFill>
                                  <a:srgbClr val="34495E"/>
                                </a:solidFill>
                                <a:effectLst/>
                                <a:latin typeface="Cambria Math" panose="02040503050406030204" pitchFamily="18" charset="0"/>
                                <a:ea typeface="Cambria Math" panose="02040503050406030204" pitchFamily="18" charset="0"/>
                              </a:rPr>
                              <m:t>×</m:t>
                            </m:r>
                            <m:r>
                              <a:rPr lang="en-US" altLang="zh-CN" sz="2400" b="0" i="1" smtClean="0">
                                <a:solidFill>
                                  <a:srgbClr val="34495E"/>
                                </a:solidFill>
                                <a:effectLst/>
                                <a:latin typeface="Cambria Math" panose="02040503050406030204" pitchFamily="18" charset="0"/>
                                <a:ea typeface="Cambria Math" panose="02040503050406030204" pitchFamily="18" charset="0"/>
                              </a:rPr>
                              <m:t>𝑣</m:t>
                            </m:r>
                          </m:e>
                        </m:d>
                      </m:e>
                    </m:d>
                  </m:oMath>
                </a14:m>
                <a:r>
                  <a:rPr lang="zh-CN" altLang="en-US" sz="2400" b="0" i="0" dirty="0">
                    <a:solidFill>
                      <a:srgbClr val="34495E"/>
                    </a:solidFill>
                    <a:effectLst/>
                    <a:latin typeface="KaiTi" panose="02010609060101010101" pitchFamily="49" charset="-122"/>
                    <a:ea typeface="KaiTi" panose="02010609060101010101" pitchFamily="49" charset="-122"/>
                  </a:rPr>
                  <a:t>，</a:t>
                </a:r>
                <a:r>
                  <a:rPr lang="en" altLang="zh-CN" sz="2400" dirty="0">
                    <a:solidFill>
                      <a:srgbClr val="34495E"/>
                    </a:solidFill>
                    <a:ea typeface="Cambria Math" panose="02040503050406030204" pitchFamily="18" charset="0"/>
                  </a:rPr>
                  <a:t> </a:t>
                </a:r>
                <a14:m>
                  <m:oMath xmlns:m="http://schemas.openxmlformats.org/officeDocument/2006/math">
                    <m:r>
                      <a:rPr lang="en" altLang="zh-CN" sz="2400" i="1">
                        <a:solidFill>
                          <a:srgbClr val="34495E"/>
                        </a:solidFill>
                        <a:latin typeface="Cambria Math" panose="02040503050406030204" pitchFamily="18" charset="0"/>
                        <a:ea typeface="Cambria Math" panose="02040503050406030204" pitchFamily="18" charset="0"/>
                      </a:rPr>
                      <m:t>×</m:t>
                    </m:r>
                  </m:oMath>
                </a14:m>
                <a:r>
                  <a:rPr lang="zh-CN" altLang="en-US" sz="2400" b="0" i="0" dirty="0">
                    <a:solidFill>
                      <a:srgbClr val="34495E"/>
                    </a:solidFill>
                    <a:effectLst/>
                    <a:latin typeface="KaiTi" panose="02010609060101010101" pitchFamily="49" charset="-122"/>
                    <a:ea typeface="KaiTi" panose="02010609060101010101" pitchFamily="49" charset="-122"/>
                  </a:rPr>
                  <a:t>表示密文上的</a:t>
                </a:r>
                <a:r>
                  <a:rPr lang="zh-CN" altLang="en-US" sz="2400" dirty="0">
                    <a:solidFill>
                      <a:srgbClr val="34495E"/>
                    </a:solidFill>
                    <a:latin typeface="KaiTi" panose="02010609060101010101" pitchFamily="49" charset="-122"/>
                    <a:ea typeface="KaiTi" panose="02010609060101010101" pitchFamily="49" charset="-122"/>
                  </a:rPr>
                  <a:t>乘法</a:t>
                </a:r>
                <a:endParaRPr lang="zh-CN" altLang="en-US" sz="2400" b="0" i="0" dirty="0">
                  <a:solidFill>
                    <a:srgbClr val="34495E"/>
                  </a:solidFill>
                  <a:effectLst/>
                  <a:latin typeface="KaiTi" panose="02010609060101010101" pitchFamily="49" charset="-122"/>
                  <a:ea typeface="KaiTi" panose="02010609060101010101" pitchFamily="49" charset="-122"/>
                </a:endParaRPr>
              </a:p>
            </p:txBody>
          </p:sp>
        </mc:Choice>
        <mc:Fallback xmlns="">
          <p:sp>
            <p:nvSpPr>
              <p:cNvPr id="15" name="矩形 14">
                <a:extLst>
                  <a:ext uri="{FF2B5EF4-FFF2-40B4-BE49-F238E27FC236}">
                    <a16:creationId xmlns:a16="http://schemas.microsoft.com/office/drawing/2014/main" id="{53C6AD85-CE92-5F11-363E-5906D2B1BEFB}"/>
                  </a:ext>
                </a:extLst>
              </p:cNvPr>
              <p:cNvSpPr>
                <a:spLocks noRot="1" noChangeAspect="1" noMove="1" noResize="1" noEditPoints="1" noAdjustHandles="1" noChangeArrowheads="1" noChangeShapeType="1" noTextEdit="1"/>
              </p:cNvSpPr>
              <p:nvPr/>
            </p:nvSpPr>
            <p:spPr>
              <a:xfrm>
                <a:off x="1570634" y="5188011"/>
                <a:ext cx="10298324" cy="461665"/>
              </a:xfrm>
              <a:prstGeom prst="rect">
                <a:avLst/>
              </a:prstGeom>
              <a:blipFill>
                <a:blip r:embed="rId4"/>
                <a:stretch>
                  <a:fillRect l="-739" t="-16216" b="-27027"/>
                </a:stretch>
              </a:blipFill>
            </p:spPr>
            <p:txBody>
              <a:bodyPr/>
              <a:lstStyle/>
              <a:p>
                <a:r>
                  <a:rPr lang="zh-CN" altLang="en-US">
                    <a:noFill/>
                  </a:rPr>
                  <a:t> </a:t>
                </a:r>
              </a:p>
            </p:txBody>
          </p:sp>
        </mc:Fallback>
      </mc:AlternateContent>
      <p:cxnSp>
        <p:nvCxnSpPr>
          <p:cNvPr id="17" name="直接连接符 9">
            <a:extLst>
              <a:ext uri="{FF2B5EF4-FFF2-40B4-BE49-F238E27FC236}">
                <a16:creationId xmlns:a16="http://schemas.microsoft.com/office/drawing/2014/main" id="{CEB44827-6CA0-715E-0E09-092ECC8BD9C3}"/>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8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安全联邦平均算法</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19</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D3C5A2CD-880E-0015-43E1-640FFA7BDB00}"/>
              </a:ext>
            </a:extLst>
          </p:cNvPr>
          <p:cNvGrpSpPr/>
          <p:nvPr/>
        </p:nvGrpSpPr>
        <p:grpSpPr>
          <a:xfrm>
            <a:off x="1091402" y="1139565"/>
            <a:ext cx="9758377" cy="1563877"/>
            <a:chOff x="1091402" y="1371600"/>
            <a:chExt cx="5618781" cy="1270000"/>
          </a:xfrm>
        </p:grpSpPr>
        <p:sp>
          <p:nvSpPr>
            <p:cNvPr id="24" name="矩形 23">
              <a:extLst>
                <a:ext uri="{FF2B5EF4-FFF2-40B4-BE49-F238E27FC236}">
                  <a16:creationId xmlns:a16="http://schemas.microsoft.com/office/drawing/2014/main" id="{EEBD6614-C917-4C3A-4790-76CF2016FBC4}"/>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5D329DB-1568-B9FA-7022-4CA5502D6A93}"/>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6" name="文本框 25">
            <a:extLst>
              <a:ext uri="{FF2B5EF4-FFF2-40B4-BE49-F238E27FC236}">
                <a16:creationId xmlns:a16="http://schemas.microsoft.com/office/drawing/2014/main" id="{BFC3E5B1-9204-6508-0216-AB4527C92AB8}"/>
              </a:ext>
            </a:extLst>
          </p:cNvPr>
          <p:cNvSpPr txBox="1"/>
          <p:nvPr/>
        </p:nvSpPr>
        <p:spPr>
          <a:xfrm>
            <a:off x="1342223" y="1312905"/>
            <a:ext cx="9628635" cy="1200329"/>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联邦平均算法可能会暴露中间结果的明文内容，例如从</a:t>
            </a:r>
            <a:r>
              <a:rPr lang="en" altLang="zh-CN" sz="2400" dirty="0">
                <a:latin typeface="Kaiti SC" panose="02010600040101010101" pitchFamily="2" charset="-122"/>
                <a:ea typeface="Kaiti SC" panose="02010600040101010101" pitchFamily="2" charset="-122"/>
              </a:rPr>
              <a:t>SGD</a:t>
            </a:r>
            <a:r>
              <a:rPr lang="zh-CN" altLang="en-US" sz="2400" dirty="0">
                <a:latin typeface="Kaiti SC" panose="02010600040101010101" pitchFamily="2" charset="-122"/>
                <a:ea typeface="Kaiti SC" panose="02010600040101010101" pitchFamily="2" charset="-122"/>
              </a:rPr>
              <a:t>或</a:t>
            </a:r>
            <a:r>
              <a:rPr lang="en" altLang="zh-CN" sz="2400" dirty="0">
                <a:latin typeface="Kaiti SC" panose="02010600040101010101" pitchFamily="2" charset="-122"/>
                <a:ea typeface="Kaiti SC" panose="02010600040101010101" pitchFamily="2" charset="-122"/>
              </a:rPr>
              <a:t>DNN</a:t>
            </a:r>
            <a:r>
              <a:rPr lang="zh-CN" altLang="en-US" sz="2400" dirty="0">
                <a:latin typeface="Kaiti SC" panose="02010600040101010101" pitchFamily="2" charset="-122"/>
                <a:ea typeface="Kaiti SC" panose="02010600040101010101" pitchFamily="2" charset="-122"/>
              </a:rPr>
              <a:t>模型参数等优化算法中产生的梯度信息。我们可以利用半同态加密算法（</a:t>
            </a:r>
            <a:r>
              <a:rPr lang="en" altLang="zh-CN" sz="2400" dirty="0">
                <a:latin typeface="Kaiti SC" panose="02010600040101010101" pitchFamily="2" charset="-122"/>
                <a:ea typeface="Kaiti SC" panose="02010600040101010101" pitchFamily="2" charset="-122"/>
              </a:rPr>
              <a:t>AHE</a:t>
            </a:r>
            <a:r>
              <a:rPr lang="zh-CN" altLang="e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保护用户隐私和数据安全。</a:t>
            </a:r>
          </a:p>
        </p:txBody>
      </p:sp>
      <p:sp>
        <p:nvSpPr>
          <p:cNvPr id="16" name="矩形 15">
            <a:extLst>
              <a:ext uri="{FF2B5EF4-FFF2-40B4-BE49-F238E27FC236}">
                <a16:creationId xmlns:a16="http://schemas.microsoft.com/office/drawing/2014/main" id="{D0311099-EF15-CA2E-8DA0-4CBAB14C5EA4}"/>
              </a:ext>
            </a:extLst>
          </p:cNvPr>
          <p:cNvSpPr/>
          <p:nvPr/>
        </p:nvSpPr>
        <p:spPr>
          <a:xfrm>
            <a:off x="937779" y="3185063"/>
            <a:ext cx="10316441" cy="1938992"/>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数据和模型本身并不会以明文形式进行传输，不可能发生原始数据层面的泄露。</a:t>
            </a: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然而加密操作和解密操作将会提高计算的复杂度，并且密文的传输会增加额外的开销</a:t>
            </a: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为了评估非线性函数，需要使用多项式近似。会丢失一部分精度。</a:t>
            </a:r>
            <a:endParaRPr lang="zh-CN" altLang="en-US" sz="2400" b="0" i="0" dirty="0">
              <a:solidFill>
                <a:srgbClr val="34495E"/>
              </a:solidFill>
              <a:effectLst/>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80375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研究方向：通信效率</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20</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6" name="矩形 15">
            <a:extLst>
              <a:ext uri="{FF2B5EF4-FFF2-40B4-BE49-F238E27FC236}">
                <a16:creationId xmlns:a16="http://schemas.microsoft.com/office/drawing/2014/main" id="{AC9D9A15-B44A-C744-B962-F69FA661137B}"/>
              </a:ext>
            </a:extLst>
          </p:cNvPr>
          <p:cNvSpPr/>
          <p:nvPr/>
        </p:nvSpPr>
        <p:spPr>
          <a:xfrm>
            <a:off x="553436" y="5376923"/>
            <a:ext cx="4915350" cy="1200329"/>
          </a:xfrm>
          <a:prstGeom prst="rect">
            <a:avLst/>
          </a:prstGeom>
        </p:spPr>
        <p:txBody>
          <a:bodyPr wrap="square">
            <a:spAutoFit/>
          </a:bodyPr>
          <a:lstStyle/>
          <a:p>
            <a:r>
              <a:rPr lang="zh-CN" altLang="en-US" sz="2400" b="0" i="0" dirty="0">
                <a:solidFill>
                  <a:srgbClr val="34495E"/>
                </a:solidFill>
                <a:effectLst/>
                <a:latin typeface="KaiTi" panose="02010609060101010101" pitchFamily="49" charset="-122"/>
                <a:ea typeface="KaiTi" panose="02010609060101010101" pitchFamily="49" charset="-122"/>
              </a:rPr>
              <a:t>以通信次数为横轴，</a:t>
            </a:r>
            <a:r>
              <a:rPr lang="en-US" altLang="zh-CN" sz="2400" b="0" i="0" dirty="0" err="1">
                <a:solidFill>
                  <a:srgbClr val="34495E"/>
                </a:solidFill>
                <a:effectLst/>
                <a:latin typeface="KaiTi" panose="02010609060101010101" pitchFamily="49" charset="-122"/>
                <a:ea typeface="KaiTi" panose="02010609060101010101" pitchFamily="49" charset="-122"/>
              </a:rPr>
              <a:t>FedAvg</a:t>
            </a:r>
            <a:r>
              <a:rPr lang="zh-CN" altLang="en-US" sz="2400" b="0" i="0" dirty="0">
                <a:solidFill>
                  <a:srgbClr val="34495E"/>
                </a:solidFill>
                <a:effectLst/>
                <a:latin typeface="KaiTi" panose="02010609060101010101" pitchFamily="49" charset="-122"/>
                <a:ea typeface="KaiTi" panose="02010609060101010101" pitchFamily="49" charset="-122"/>
              </a:rPr>
              <a:t>用更小的通信次数，达到更小的</a:t>
            </a:r>
            <a:r>
              <a:rPr lang="en-US" altLang="zh-CN" sz="2400" b="0" i="0" dirty="0">
                <a:solidFill>
                  <a:srgbClr val="34495E"/>
                </a:solidFill>
                <a:effectLst/>
                <a:latin typeface="KaiTi" panose="02010609060101010101" pitchFamily="49" charset="-122"/>
                <a:ea typeface="KaiTi" panose="02010609060101010101" pitchFamily="49" charset="-122"/>
              </a:rPr>
              <a:t>Loss</a:t>
            </a:r>
            <a:r>
              <a:rPr lang="zh-CN" altLang="en-US" sz="2400" b="0" i="0" dirty="0">
                <a:solidFill>
                  <a:srgbClr val="34495E"/>
                </a:solidFill>
                <a:effectLst/>
                <a:latin typeface="KaiTi" panose="02010609060101010101" pitchFamily="49" charset="-122"/>
                <a:ea typeface="KaiTi" panose="02010609060101010101" pitchFamily="49" charset="-122"/>
              </a:rPr>
              <a:t>，也就是收敛的更快</a:t>
            </a:r>
          </a:p>
        </p:txBody>
      </p:sp>
      <p:pic>
        <p:nvPicPr>
          <p:cNvPr id="17" name="图片 16">
            <a:extLst>
              <a:ext uri="{FF2B5EF4-FFF2-40B4-BE49-F238E27FC236}">
                <a16:creationId xmlns:a16="http://schemas.microsoft.com/office/drawing/2014/main" id="{3FCAEB47-E4BB-5F46-E418-26D6130C0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14" y="2478008"/>
            <a:ext cx="5238872" cy="2525741"/>
          </a:xfrm>
          <a:prstGeom prst="rect">
            <a:avLst/>
          </a:prstGeom>
        </p:spPr>
      </p:pic>
      <p:pic>
        <p:nvPicPr>
          <p:cNvPr id="19" name="图片 18">
            <a:extLst>
              <a:ext uri="{FF2B5EF4-FFF2-40B4-BE49-F238E27FC236}">
                <a16:creationId xmlns:a16="http://schemas.microsoft.com/office/drawing/2014/main" id="{BBDD8C7E-1192-874D-3660-0737EF3E6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478008"/>
            <a:ext cx="6096001" cy="2724860"/>
          </a:xfrm>
          <a:prstGeom prst="rect">
            <a:avLst/>
          </a:prstGeom>
        </p:spPr>
      </p:pic>
      <p:sp>
        <p:nvSpPr>
          <p:cNvPr id="28" name="矩形 27">
            <a:extLst>
              <a:ext uri="{FF2B5EF4-FFF2-40B4-BE49-F238E27FC236}">
                <a16:creationId xmlns:a16="http://schemas.microsoft.com/office/drawing/2014/main" id="{0945FED1-DCFE-B648-0752-3DD46ED95258}"/>
              </a:ext>
            </a:extLst>
          </p:cNvPr>
          <p:cNvSpPr/>
          <p:nvPr/>
        </p:nvSpPr>
        <p:spPr>
          <a:xfrm>
            <a:off x="6652872" y="5501099"/>
            <a:ext cx="4915350" cy="1200329"/>
          </a:xfrm>
          <a:prstGeom prst="rect">
            <a:avLst/>
          </a:prstGeom>
        </p:spPr>
        <p:txBody>
          <a:bodyPr wrap="square">
            <a:spAutoFit/>
          </a:bodyPr>
          <a:lstStyle/>
          <a:p>
            <a:r>
              <a:rPr lang="zh-CN" altLang="en-US" sz="2400" b="0" i="0" dirty="0">
                <a:solidFill>
                  <a:srgbClr val="34495E"/>
                </a:solidFill>
                <a:effectLst/>
                <a:latin typeface="KaiTi" panose="02010609060101010101" pitchFamily="49" charset="-122"/>
                <a:ea typeface="KaiTi" panose="02010609060101010101" pitchFamily="49" charset="-122"/>
              </a:rPr>
              <a:t>以</a:t>
            </a:r>
            <a:r>
              <a:rPr lang="en-US" altLang="zh-CN" sz="2400" b="0" i="0" dirty="0">
                <a:solidFill>
                  <a:srgbClr val="34495E"/>
                </a:solidFill>
                <a:effectLst/>
                <a:latin typeface="KaiTi" panose="02010609060101010101" pitchFamily="49" charset="-122"/>
                <a:ea typeface="KaiTi" panose="02010609060101010101" pitchFamily="49" charset="-122"/>
              </a:rPr>
              <a:t>epoch</a:t>
            </a:r>
            <a:r>
              <a:rPr lang="zh-CN" altLang="en-US" sz="2400" b="0" i="0" dirty="0">
                <a:solidFill>
                  <a:srgbClr val="34495E"/>
                </a:solidFill>
                <a:effectLst/>
                <a:latin typeface="KaiTi" panose="02010609060101010101" pitchFamily="49" charset="-122"/>
                <a:ea typeface="KaiTi" panose="02010609060101010101" pitchFamily="49" charset="-122"/>
              </a:rPr>
              <a:t>（用于衡量计算量）为横轴，让</a:t>
            </a:r>
            <a:r>
              <a:rPr lang="en-US" altLang="zh-CN" sz="2400" b="0" i="0" dirty="0">
                <a:solidFill>
                  <a:srgbClr val="34495E"/>
                </a:solidFill>
                <a:effectLst/>
                <a:latin typeface="KaiTi" panose="02010609060101010101" pitchFamily="49" charset="-122"/>
                <a:ea typeface="KaiTi" panose="02010609060101010101" pitchFamily="49" charset="-122"/>
              </a:rPr>
              <a:t>Worker</a:t>
            </a:r>
            <a:r>
              <a:rPr lang="zh-CN" altLang="en-US" sz="2400" b="0" i="0" dirty="0">
                <a:solidFill>
                  <a:srgbClr val="34495E"/>
                </a:solidFill>
                <a:effectLst/>
                <a:latin typeface="KaiTi" panose="02010609060101010101" pitchFamily="49" charset="-122"/>
                <a:ea typeface="KaiTi" panose="02010609060101010101" pitchFamily="49" charset="-122"/>
              </a:rPr>
              <a:t>节点做相同的计算量，</a:t>
            </a:r>
            <a:r>
              <a:rPr lang="en-US" altLang="zh-CN" sz="2400" b="0" i="0" dirty="0" err="1">
                <a:solidFill>
                  <a:srgbClr val="34495E"/>
                </a:solidFill>
                <a:effectLst/>
                <a:latin typeface="KaiTi" panose="02010609060101010101" pitchFamily="49" charset="-122"/>
                <a:ea typeface="KaiTi" panose="02010609060101010101" pitchFamily="49" charset="-122"/>
              </a:rPr>
              <a:t>FedAvg</a:t>
            </a:r>
            <a:r>
              <a:rPr lang="zh-CN" altLang="en-US" sz="2400" b="0" i="0" dirty="0">
                <a:solidFill>
                  <a:srgbClr val="34495E"/>
                </a:solidFill>
                <a:effectLst/>
                <a:latin typeface="KaiTi" panose="02010609060101010101" pitchFamily="49" charset="-122"/>
                <a:ea typeface="KaiTi" panose="02010609060101010101" pitchFamily="49" charset="-122"/>
              </a:rPr>
              <a:t>的收敛更慢</a:t>
            </a:r>
          </a:p>
        </p:txBody>
      </p:sp>
      <p:grpSp>
        <p:nvGrpSpPr>
          <p:cNvPr id="11" name="组合 10">
            <a:extLst>
              <a:ext uri="{FF2B5EF4-FFF2-40B4-BE49-F238E27FC236}">
                <a16:creationId xmlns:a16="http://schemas.microsoft.com/office/drawing/2014/main" id="{739347F9-7FF1-5359-6CC4-788C9E822AC5}"/>
              </a:ext>
            </a:extLst>
          </p:cNvPr>
          <p:cNvGrpSpPr/>
          <p:nvPr/>
        </p:nvGrpSpPr>
        <p:grpSpPr>
          <a:xfrm>
            <a:off x="1091402" y="1139566"/>
            <a:ext cx="9879456" cy="1157068"/>
            <a:chOff x="1091402" y="1371600"/>
            <a:chExt cx="5618781" cy="1270000"/>
          </a:xfrm>
        </p:grpSpPr>
        <p:sp>
          <p:nvSpPr>
            <p:cNvPr id="12" name="矩形 11">
              <a:extLst>
                <a:ext uri="{FF2B5EF4-FFF2-40B4-BE49-F238E27FC236}">
                  <a16:creationId xmlns:a16="http://schemas.microsoft.com/office/drawing/2014/main" id="{1787BBE1-B5B1-602B-EE45-B00277650AE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DDE05220-9E3E-8A5D-D2C0-0FA87349EB04}"/>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4" name="文本框 13">
            <a:extLst>
              <a:ext uri="{FF2B5EF4-FFF2-40B4-BE49-F238E27FC236}">
                <a16:creationId xmlns:a16="http://schemas.microsoft.com/office/drawing/2014/main" id="{5DFBA3A4-E746-B51F-20D8-174466BDC40E}"/>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方式一：减少通信轮次，联邦平均算法用更少的通信达到收敛</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方式二：通信内容压缩，量化方法、稀疏化、知识蒸馏</a:t>
            </a:r>
          </a:p>
        </p:txBody>
      </p:sp>
    </p:spTree>
    <p:extLst>
      <p:ext uri="{BB962C8B-B14F-4D97-AF65-F5344CB8AC3E}">
        <p14:creationId xmlns:p14="http://schemas.microsoft.com/office/powerpoint/2010/main" val="385715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809458"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研究方向：通信效率</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联邦平均</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21</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7BD7DEC7-47F6-8A38-7073-AD9C4D1BE65F}"/>
              </a:ext>
            </a:extLst>
          </p:cNvPr>
          <p:cNvSpPr/>
          <p:nvPr/>
        </p:nvSpPr>
        <p:spPr>
          <a:xfrm>
            <a:off x="329938" y="4549294"/>
            <a:ext cx="12072706" cy="1477328"/>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McMahan B, Moore E, Ramage D, et al.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 </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Communication-efficient learning of deep networks from decentralized data[C] </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Stich S U. Local SGD converges fast and communicates little[J].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preprint arXiv:1805.09767, 2018.</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Li X, Huang K, Yang W, et al. On the convergence of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fedavg</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on non-</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iid</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data[J].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preprint arXiv:1907.02189, 2019.</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Li X, Huang K, Yang W, et al. On the convergence of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fedavg</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on non-</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iid</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data[J].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preprint arXiv:1907.02189, 2019.</a:t>
            </a:r>
            <a:endParaRPr kumimoji="1" lang="zh-CN" altLang="en-US" i="1" dirty="0">
              <a:solidFill>
                <a:schemeClr val="tx1">
                  <a:lumMod val="50000"/>
                  <a:lumOff val="50000"/>
                </a:schemeClr>
              </a:solidFill>
              <a:latin typeface="STSong" panose="02010600040101010101" pitchFamily="2" charset="-122"/>
              <a:ea typeface="STSong" panose="02010600040101010101" pitchFamily="2" charset="-122"/>
            </a:endParaRPr>
          </a:p>
        </p:txBody>
      </p:sp>
      <p:sp>
        <p:nvSpPr>
          <p:cNvPr id="12" name="矩形 11">
            <a:extLst>
              <a:ext uri="{FF2B5EF4-FFF2-40B4-BE49-F238E27FC236}">
                <a16:creationId xmlns:a16="http://schemas.microsoft.com/office/drawing/2014/main" id="{717DF56F-F5CF-9083-3057-6B8A52B24C7A}"/>
              </a:ext>
            </a:extLst>
          </p:cNvPr>
          <p:cNvSpPr/>
          <p:nvPr/>
        </p:nvSpPr>
        <p:spPr>
          <a:xfrm>
            <a:off x="665701" y="1714457"/>
            <a:ext cx="10860597" cy="1938992"/>
          </a:xfrm>
          <a:prstGeom prst="rect">
            <a:avLst/>
          </a:prstGeom>
        </p:spPr>
        <p:txBody>
          <a:bodyPr wrap="square">
            <a:spAutoFit/>
          </a:bodyPr>
          <a:lstStyle/>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b="0" i="0" dirty="0">
                <a:solidFill>
                  <a:srgbClr val="34495E"/>
                </a:solidFill>
                <a:effectLst/>
                <a:latin typeface="KaiTi" panose="02010609060101010101" pitchFamily="49" charset="-122"/>
                <a:ea typeface="KaiTi" panose="02010609060101010101" pitchFamily="49" charset="-122"/>
              </a:rPr>
              <a:t>[1]</a:t>
            </a:r>
            <a:r>
              <a:rPr lang="zh-CN" altLang="en-US" sz="2400" b="0" i="0" dirty="0">
                <a:solidFill>
                  <a:srgbClr val="34495E"/>
                </a:solidFill>
                <a:effectLst/>
                <a:latin typeface="KaiTi" panose="02010609060101010101" pitchFamily="49" charset="-122"/>
                <a:ea typeface="KaiTi" panose="02010609060101010101" pitchFamily="49" charset="-122"/>
              </a:rPr>
              <a:t>提出了联邦学习和联邦平均算法，只有算法和实验，没有理论分析</a:t>
            </a:r>
            <a:endParaRPr lang="en-US" altLang="zh-CN" sz="2400" b="0" i="0" dirty="0">
              <a:solidFill>
                <a:srgbClr val="34495E"/>
              </a:solidFill>
              <a:effectLst/>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[2]</a:t>
            </a:r>
            <a:r>
              <a:rPr lang="zh-CN" altLang="en-US" sz="2400" dirty="0">
                <a:solidFill>
                  <a:srgbClr val="34495E"/>
                </a:solidFill>
                <a:latin typeface="KaiTi" panose="02010609060101010101" pitchFamily="49" charset="-122"/>
                <a:ea typeface="KaiTi" panose="02010609060101010101" pitchFamily="49" charset="-122"/>
              </a:rPr>
              <a:t>证明了</a:t>
            </a:r>
            <a:r>
              <a:rPr lang="en-US" altLang="zh-CN" sz="2400" dirty="0" err="1">
                <a:solidFill>
                  <a:srgbClr val="34495E"/>
                </a:solidFill>
                <a:latin typeface="KaiTi" panose="02010609060101010101" pitchFamily="49" charset="-122"/>
                <a:ea typeface="KaiTi" panose="02010609060101010101" pitchFamily="49" charset="-122"/>
              </a:rPr>
              <a:t>FedAvg</a:t>
            </a:r>
            <a:r>
              <a:rPr lang="zh-CN" altLang="en-US" sz="2400" dirty="0">
                <a:solidFill>
                  <a:srgbClr val="34495E"/>
                </a:solidFill>
                <a:latin typeface="KaiTi" panose="02010609060101010101" pitchFamily="49" charset="-122"/>
                <a:ea typeface="KaiTi" panose="02010609060101010101" pitchFamily="49" charset="-122"/>
              </a:rPr>
              <a:t>能收敛且通信量比随机梯度</a:t>
            </a:r>
            <a:r>
              <a:rPr lang="en-US" altLang="zh-CN" sz="2400" dirty="0">
                <a:solidFill>
                  <a:srgbClr val="34495E"/>
                </a:solidFill>
                <a:latin typeface="KaiTi" panose="02010609060101010101" pitchFamily="49" charset="-122"/>
                <a:ea typeface="KaiTi" panose="02010609060101010101" pitchFamily="49" charset="-122"/>
              </a:rPr>
              <a:t>SGD</a:t>
            </a:r>
            <a:r>
              <a:rPr lang="zh-CN" altLang="en-US" sz="2400" dirty="0">
                <a:solidFill>
                  <a:srgbClr val="34495E"/>
                </a:solidFill>
                <a:latin typeface="KaiTi" panose="02010609060101010101" pitchFamily="49" charset="-122"/>
                <a:ea typeface="KaiTi" panose="02010609060101010101" pitchFamily="49" charset="-122"/>
              </a:rPr>
              <a:t>少，但是数据是</a:t>
            </a:r>
            <a:r>
              <a:rPr lang="en-US" altLang="zh-CN" sz="2400" dirty="0">
                <a:solidFill>
                  <a:srgbClr val="34495E"/>
                </a:solidFill>
                <a:latin typeface="KaiTi" panose="02010609060101010101" pitchFamily="49" charset="-122"/>
                <a:ea typeface="KaiTi" panose="02010609060101010101" pitchFamily="49" charset="-122"/>
              </a:rPr>
              <a:t>IDD</a:t>
            </a:r>
            <a:r>
              <a:rPr lang="zh-CN" altLang="en-US" sz="2400" dirty="0">
                <a:solidFill>
                  <a:srgbClr val="34495E"/>
                </a:solidFill>
                <a:latin typeface="KaiTi" panose="02010609060101010101" pitchFamily="49" charset="-122"/>
                <a:ea typeface="KaiTi" panose="02010609060101010101" pitchFamily="49" charset="-122"/>
              </a:rPr>
              <a:t>独立同分布</a:t>
            </a:r>
            <a:endParaRPr lang="en-US" altLang="zh-CN" sz="2400" dirty="0">
              <a:solidFill>
                <a:srgbClr val="34495E"/>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[3]</a:t>
            </a:r>
            <a:r>
              <a:rPr lang="zh-CN" altLang="en-US" sz="2400" dirty="0">
                <a:solidFill>
                  <a:srgbClr val="34495E"/>
                </a:solidFill>
                <a:latin typeface="KaiTi" panose="02010609060101010101" pitchFamily="49" charset="-122"/>
                <a:ea typeface="KaiTi" panose="02010609060101010101" pitchFamily="49" charset="-122"/>
              </a:rPr>
              <a:t>证明了</a:t>
            </a:r>
            <a:r>
              <a:rPr lang="en-US" altLang="zh-CN" sz="2400" dirty="0" err="1">
                <a:solidFill>
                  <a:srgbClr val="34495E"/>
                </a:solidFill>
                <a:latin typeface="KaiTi" panose="02010609060101010101" pitchFamily="49" charset="-122"/>
                <a:ea typeface="KaiTi" panose="02010609060101010101" pitchFamily="49" charset="-122"/>
              </a:rPr>
              <a:t>FedAvg</a:t>
            </a:r>
            <a:r>
              <a:rPr lang="zh-CN" altLang="en-US" sz="2400" dirty="0">
                <a:solidFill>
                  <a:srgbClr val="34495E"/>
                </a:solidFill>
                <a:latin typeface="KaiTi" panose="02010609060101010101" pitchFamily="49" charset="-122"/>
                <a:ea typeface="KaiTi" panose="02010609060101010101" pitchFamily="49" charset="-122"/>
              </a:rPr>
              <a:t>收敛且减少通信量的同时，且不需要独立同分布的假设</a:t>
            </a:r>
            <a:endParaRPr lang="en-US" altLang="zh-CN" sz="2400" dirty="0">
              <a:solidFill>
                <a:srgbClr val="34495E"/>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[4]</a:t>
            </a:r>
            <a:r>
              <a:rPr lang="zh-CN" altLang="en-US" sz="2400" dirty="0">
                <a:solidFill>
                  <a:srgbClr val="34495E"/>
                </a:solidFill>
                <a:latin typeface="KaiTi" panose="02010609060101010101" pitchFamily="49" charset="-122"/>
                <a:ea typeface="KaiTi" panose="02010609060101010101" pitchFamily="49" charset="-122"/>
              </a:rPr>
              <a:t>也证明了</a:t>
            </a:r>
            <a:r>
              <a:rPr lang="en-US" altLang="zh-CN" sz="2400" dirty="0" err="1">
                <a:solidFill>
                  <a:srgbClr val="34495E"/>
                </a:solidFill>
                <a:latin typeface="KaiTi" panose="02010609060101010101" pitchFamily="49" charset="-122"/>
                <a:ea typeface="KaiTi" panose="02010609060101010101" pitchFamily="49" charset="-122"/>
              </a:rPr>
              <a:t>FedAvg</a:t>
            </a:r>
            <a:r>
              <a:rPr lang="zh-CN" altLang="en-US" sz="2400" dirty="0">
                <a:solidFill>
                  <a:srgbClr val="34495E"/>
                </a:solidFill>
                <a:latin typeface="KaiTi" panose="02010609060101010101" pitchFamily="49" charset="-122"/>
                <a:ea typeface="KaiTi" panose="02010609060101010101" pitchFamily="49" charset="-122"/>
              </a:rPr>
              <a:t>不需要独立同分布的假设</a:t>
            </a:r>
            <a:endParaRPr lang="en-US" altLang="zh-CN" sz="2400" dirty="0">
              <a:solidFill>
                <a:srgbClr val="34495E"/>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134866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60959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研究方向：通信效率</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模型压缩</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22</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A5929826-92F1-B544-8A02-34567A9AEDD1}"/>
              </a:ext>
            </a:extLst>
          </p:cNvPr>
          <p:cNvSpPr/>
          <p:nvPr/>
        </p:nvSpPr>
        <p:spPr>
          <a:xfrm>
            <a:off x="900321" y="1112321"/>
            <a:ext cx="9754428" cy="3108543"/>
          </a:xfrm>
          <a:prstGeom prst="rect">
            <a:avLst/>
          </a:prstGeom>
        </p:spPr>
        <p:txBody>
          <a:bodyPr wrap="square">
            <a:spAutoFit/>
          </a:bodyPr>
          <a:lstStyle/>
          <a:p>
            <a:r>
              <a:rPr lang="zh-CN" altLang="en-US" sz="2800" b="1" dirty="0">
                <a:solidFill>
                  <a:schemeClr val="tx1">
                    <a:lumMod val="75000"/>
                    <a:lumOff val="25000"/>
                  </a:schemeClr>
                </a:solidFill>
                <a:latin typeface="KaiTi" panose="02010609060101010101" pitchFamily="49" charset="-122"/>
                <a:ea typeface="KaiTi" panose="02010609060101010101" pitchFamily="49" charset="-122"/>
              </a:rPr>
              <a:t>根据压缩目标的不同，可以大致分为</a:t>
            </a:r>
            <a:r>
              <a:rPr lang="en-US" altLang="zh-CN" sz="2800" b="1" dirty="0">
                <a:solidFill>
                  <a:schemeClr val="tx1">
                    <a:lumMod val="75000"/>
                    <a:lumOff val="25000"/>
                  </a:schemeClr>
                </a:solidFill>
                <a:latin typeface="KaiTi" panose="02010609060101010101" pitchFamily="49" charset="-122"/>
                <a:ea typeface="KaiTi" panose="02010609060101010101" pitchFamily="49" charset="-122"/>
              </a:rPr>
              <a:t>3</a:t>
            </a:r>
            <a:r>
              <a:rPr lang="zh-CN" altLang="en-US" sz="2800" b="1" dirty="0">
                <a:solidFill>
                  <a:schemeClr val="tx1">
                    <a:lumMod val="75000"/>
                    <a:lumOff val="25000"/>
                  </a:schemeClr>
                </a:solidFill>
                <a:latin typeface="KaiTi" panose="02010609060101010101" pitchFamily="49" charset="-122"/>
                <a:ea typeface="KaiTi" panose="02010609060101010101" pitchFamily="49" charset="-122"/>
              </a:rPr>
              <a:t>类</a:t>
            </a:r>
            <a:endParaRPr lang="en-US" altLang="zh-CN" sz="2800" b="1" dirty="0">
              <a:solidFill>
                <a:schemeClr val="tx1">
                  <a:lumMod val="75000"/>
                  <a:lumOff val="25000"/>
                </a:schemeClr>
              </a:solidFill>
              <a:latin typeface="KaiTi" panose="02010609060101010101" pitchFamily="49" charset="-122"/>
              <a:ea typeface="KaiTi" panose="02010609060101010101" pitchFamily="49" charset="-122"/>
            </a:endParaRPr>
          </a:p>
          <a:p>
            <a:endParaRPr lang="en-US" altLang="zh-CN" sz="2400" b="1" dirty="0">
              <a:solidFill>
                <a:schemeClr val="tx1">
                  <a:lumMod val="75000"/>
                  <a:lumOff val="25000"/>
                </a:schemeClr>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上传压缩</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：减少从客户端到服务器通信的对象的大小，该对象用于更新全局模型；</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下载压缩</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：减小从服务器向客户端广播的模型的大小，客户端从该模型开始本地训练；</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本地压缩</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：修改整体训练算法，使本地训练过程在计算上更加高效。</a:t>
            </a:r>
          </a:p>
          <a:p>
            <a:endParaRPr lang="zh-CN" altLang="en-US" sz="2400" dirty="0">
              <a:solidFill>
                <a:schemeClr val="tx1">
                  <a:lumMod val="75000"/>
                  <a:lumOff val="25000"/>
                </a:schemeClr>
              </a:solidFill>
              <a:latin typeface="KaiTi" panose="02010609060101010101" pitchFamily="49" charset="-122"/>
              <a:ea typeface="KaiTi" panose="02010609060101010101" pitchFamily="49" charset="-122"/>
            </a:endParaRPr>
          </a:p>
        </p:txBody>
      </p:sp>
      <p:sp>
        <p:nvSpPr>
          <p:cNvPr id="3" name="矩形 2">
            <a:extLst>
              <a:ext uri="{FF2B5EF4-FFF2-40B4-BE49-F238E27FC236}">
                <a16:creationId xmlns:a16="http://schemas.microsoft.com/office/drawing/2014/main" id="{40EF7BB2-CC36-9C16-8EE4-53F6233611EE}"/>
              </a:ext>
            </a:extLst>
          </p:cNvPr>
          <p:cNvSpPr/>
          <p:nvPr/>
        </p:nvSpPr>
        <p:spPr>
          <a:xfrm>
            <a:off x="1091402" y="4656933"/>
            <a:ext cx="6096000" cy="369332"/>
          </a:xfrm>
          <a:prstGeom prst="rect">
            <a:avLst/>
          </a:prstGeom>
        </p:spPr>
        <p:txBody>
          <a:bodyPr>
            <a:spAutoFit/>
          </a:bodyPr>
          <a:lstStyle/>
          <a:p>
            <a:endParaRPr lang="zh-CN" altLang="en-US" dirty="0"/>
          </a:p>
        </p:txBody>
      </p:sp>
      <p:sp>
        <p:nvSpPr>
          <p:cNvPr id="10" name="文本框 9">
            <a:extLst>
              <a:ext uri="{FF2B5EF4-FFF2-40B4-BE49-F238E27FC236}">
                <a16:creationId xmlns:a16="http://schemas.microsoft.com/office/drawing/2014/main" id="{257BE44D-0448-4562-3231-D6F64803D799}"/>
              </a:ext>
            </a:extLst>
          </p:cNvPr>
          <p:cNvSpPr txBox="1"/>
          <p:nvPr/>
        </p:nvSpPr>
        <p:spPr>
          <a:xfrm>
            <a:off x="900321" y="4220864"/>
            <a:ext cx="8847294" cy="2062103"/>
          </a:xfrm>
          <a:prstGeom prst="rect">
            <a:avLst/>
          </a:prstGeom>
          <a:noFill/>
        </p:spPr>
        <p:txBody>
          <a:bodyPr wrap="none" rtlCol="0">
            <a:spAutoFit/>
          </a:bodyPr>
          <a:lstStyle/>
          <a:p>
            <a:r>
              <a:rPr lang="zh-CN" altLang="en-US" sz="2800" b="1" dirty="0">
                <a:solidFill>
                  <a:schemeClr val="tx1">
                    <a:lumMod val="75000"/>
                    <a:lumOff val="25000"/>
                  </a:schemeClr>
                </a:solidFill>
                <a:latin typeface="KaiTi" panose="02010609060101010101" pitchFamily="49" charset="-122"/>
                <a:ea typeface="KaiTi" panose="02010609060101010101" pitchFamily="49" charset="-122"/>
              </a:rPr>
              <a:t>目前有哪些压缩的方法</a:t>
            </a:r>
            <a:endParaRPr lang="en-US" altLang="zh-CN" sz="2800" b="1" dirty="0">
              <a:solidFill>
                <a:schemeClr val="tx1">
                  <a:lumMod val="75000"/>
                  <a:lumOff val="25000"/>
                </a:schemeClr>
              </a:solidFill>
              <a:latin typeface="KaiTi" panose="02010609060101010101" pitchFamily="49" charset="-122"/>
              <a:ea typeface="KaiTi" panose="02010609060101010101" pitchFamily="49" charset="-122"/>
            </a:endParaRPr>
          </a:p>
          <a:p>
            <a:endParaRPr lang="en-US" altLang="zh-CN" sz="2800" dirty="0">
              <a:solidFill>
                <a:schemeClr val="tx1">
                  <a:lumMod val="75000"/>
                  <a:lumOff val="25000"/>
                </a:schemeClr>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量化方法</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：降低更新参数的“分辨率”，如：整数化，二值化</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稀疏化</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：只传递足够重要的信息</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知识蒸馏</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：将大模型知识迁移到小模型</a:t>
            </a:r>
          </a:p>
        </p:txBody>
      </p:sp>
    </p:spTree>
    <p:extLst>
      <p:ext uri="{BB962C8B-B14F-4D97-AF65-F5344CB8AC3E}">
        <p14:creationId xmlns:p14="http://schemas.microsoft.com/office/powerpoint/2010/main" val="3246374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研究方向：鲁棒性</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23</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4996ADFA-C0AA-076B-D21C-902E95A40D44}"/>
              </a:ext>
            </a:extLst>
          </p:cNvPr>
          <p:cNvGrpSpPr/>
          <p:nvPr/>
        </p:nvGrpSpPr>
        <p:grpSpPr>
          <a:xfrm>
            <a:off x="1091402" y="1139565"/>
            <a:ext cx="9879456" cy="1587305"/>
            <a:chOff x="1091402" y="1371600"/>
            <a:chExt cx="5618781" cy="1270000"/>
          </a:xfrm>
        </p:grpSpPr>
        <p:sp>
          <p:nvSpPr>
            <p:cNvPr id="11" name="矩形 10">
              <a:extLst>
                <a:ext uri="{FF2B5EF4-FFF2-40B4-BE49-F238E27FC236}">
                  <a16:creationId xmlns:a16="http://schemas.microsoft.com/office/drawing/2014/main" id="{9860B12C-BC1F-7F84-0D78-1A34DC0A84FB}"/>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A2843C2-9457-FE5C-7F67-DC2E9EE09C41}"/>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3" name="文本框 12">
            <a:extLst>
              <a:ext uri="{FF2B5EF4-FFF2-40B4-BE49-F238E27FC236}">
                <a16:creationId xmlns:a16="http://schemas.microsoft.com/office/drawing/2014/main" id="{3CE294F6-7EEC-34AA-30ED-44A3E98F9E1F}"/>
              </a:ext>
            </a:extLst>
          </p:cNvPr>
          <p:cNvSpPr txBox="1"/>
          <p:nvPr/>
        </p:nvSpPr>
        <p:spPr>
          <a:xfrm>
            <a:off x="1342223" y="1312905"/>
            <a:ext cx="9628635" cy="1200329"/>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联邦学习容易遭遇拜占庭攻击。（拜占庭问题：节点故障但是没有挂掉，节点故意使坏，把自己的数据和标签做修改，传给</a:t>
            </a:r>
            <a:r>
              <a:rPr lang="en" altLang="zh-CN" sz="2400" dirty="0">
                <a:latin typeface="KaiTi" panose="02010609060101010101" pitchFamily="49" charset="-122"/>
                <a:ea typeface="KaiTi" panose="02010609060101010101" pitchFamily="49" charset="-122"/>
              </a:rPr>
              <a:t>server</a:t>
            </a:r>
            <a:r>
              <a:rPr lang="zh-CN" altLang="en-US" sz="2400" dirty="0">
                <a:latin typeface="KaiTi" panose="02010609060101010101" pitchFamily="49" charset="-122"/>
                <a:ea typeface="KaiTi" panose="02010609060101010101" pitchFamily="49" charset="-122"/>
              </a:rPr>
              <a:t>的梯度就是有害的，会让模型出错误。）</a:t>
            </a:r>
          </a:p>
        </p:txBody>
      </p:sp>
      <p:sp>
        <p:nvSpPr>
          <p:cNvPr id="14" name="矩形 13">
            <a:extLst>
              <a:ext uri="{FF2B5EF4-FFF2-40B4-BE49-F238E27FC236}">
                <a16:creationId xmlns:a16="http://schemas.microsoft.com/office/drawing/2014/main" id="{5FAA1375-20E1-C784-7D89-35127D3EECB9}"/>
              </a:ext>
            </a:extLst>
          </p:cNvPr>
          <p:cNvSpPr/>
          <p:nvPr/>
        </p:nvSpPr>
        <p:spPr>
          <a:xfrm>
            <a:off x="802831" y="5689213"/>
            <a:ext cx="10707418" cy="923330"/>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Lamport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Shostak</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R, Pease M. The Byzantine generals problem[M]//Concurrency: the Works of Leslie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Lamport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2019: 203-226.</a:t>
            </a:r>
          </a:p>
        </p:txBody>
      </p:sp>
      <p:pic>
        <p:nvPicPr>
          <p:cNvPr id="15" name="图片 14">
            <a:extLst>
              <a:ext uri="{FF2B5EF4-FFF2-40B4-BE49-F238E27FC236}">
                <a16:creationId xmlns:a16="http://schemas.microsoft.com/office/drawing/2014/main" id="{BC972814-6049-3598-A29F-3E44EED7C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801" y="2711202"/>
            <a:ext cx="4858657" cy="3178219"/>
          </a:xfrm>
          <a:prstGeom prst="rect">
            <a:avLst/>
          </a:prstGeom>
        </p:spPr>
      </p:pic>
    </p:spTree>
    <p:extLst>
      <p:ext uri="{BB962C8B-B14F-4D97-AF65-F5344CB8AC3E}">
        <p14:creationId xmlns:p14="http://schemas.microsoft.com/office/powerpoint/2010/main" val="1358081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研究方向：鲁棒性</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24</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E6144467-E81B-2734-1F1D-993BF3BF03F3}"/>
              </a:ext>
            </a:extLst>
          </p:cNvPr>
          <p:cNvSpPr/>
          <p:nvPr/>
        </p:nvSpPr>
        <p:spPr>
          <a:xfrm>
            <a:off x="323849" y="3675854"/>
            <a:ext cx="10926711" cy="3139321"/>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Shafahi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A, Huang W R,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Najibi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M, et al. Poison frogs! targeted clean-label poisoning attacks on neural networks[J]. Advances in neural information processing systems, 2018, 31.</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Bhagoji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A N, Chakraborty S, Mittal P, et al. Analyzing federated learning through an adversarial lens[C]//International Conference on Machine Learning. PMLR, 2019: 634-643.</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Bhagoji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A N, Chakraborty S, Mittal P, et al. Analyzing federated learning through an adversarial lens[C]//International Conference on Machine Learning. PMLR, 2019: 634-643.</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Chen Y,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Su</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Xu J. Distributed statistical machine learning in adversarial settings: Byzantine gradient descent[J]. Proceedings of the ACM on Measurement and Analysis of Computing Systems, 2017, 1(2): 1-25.</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Chen Y,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Su</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Xu J. Distributed statistical machine learning in adversarial settings: Byzantine gradient descent[J]. Proceedings of the ACM on Measurement and Analysis of Computing Systems, 2017, 1(2): 1-25.</a:t>
            </a:r>
          </a:p>
        </p:txBody>
      </p:sp>
      <p:sp>
        <p:nvSpPr>
          <p:cNvPr id="11" name="矩形 10">
            <a:extLst>
              <a:ext uri="{FF2B5EF4-FFF2-40B4-BE49-F238E27FC236}">
                <a16:creationId xmlns:a16="http://schemas.microsoft.com/office/drawing/2014/main" id="{C02E8297-83DC-1EA1-20B8-38EAE5194901}"/>
              </a:ext>
            </a:extLst>
          </p:cNvPr>
          <p:cNvSpPr/>
          <p:nvPr/>
        </p:nvSpPr>
        <p:spPr>
          <a:xfrm>
            <a:off x="941439" y="1028976"/>
            <a:ext cx="10776747" cy="3108543"/>
          </a:xfrm>
          <a:prstGeom prst="rect">
            <a:avLst/>
          </a:prstGeom>
        </p:spPr>
        <p:txBody>
          <a:bodyPr wrap="square">
            <a:spAutoFit/>
          </a:bodyPr>
          <a:lstStyle/>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Attack1</a:t>
            </a:r>
            <a:r>
              <a:rPr lang="zh-CN" altLang="en-US" sz="2800" dirty="0">
                <a:solidFill>
                  <a:srgbClr val="34495E"/>
                </a:solidFill>
                <a:latin typeface="KaiTi" panose="02010609060101010101" pitchFamily="49" charset="-122"/>
                <a:ea typeface="KaiTi" panose="02010609060101010101" pitchFamily="49" charset="-122"/>
              </a:rPr>
              <a:t> 文章</a:t>
            </a:r>
            <a:r>
              <a:rPr lang="en-US" altLang="zh-CN" sz="2800" dirty="0">
                <a:solidFill>
                  <a:srgbClr val="34495E"/>
                </a:solidFill>
                <a:latin typeface="KaiTi" panose="02010609060101010101" pitchFamily="49" charset="-122"/>
                <a:ea typeface="KaiTi" panose="02010609060101010101" pitchFamily="49" charset="-122"/>
              </a:rPr>
              <a:t>1</a:t>
            </a:r>
            <a:r>
              <a:rPr lang="zh-CN" altLang="en-US" sz="2800" dirty="0">
                <a:solidFill>
                  <a:srgbClr val="34495E"/>
                </a:solidFill>
                <a:latin typeface="KaiTi" panose="02010609060101010101" pitchFamily="49" charset="-122"/>
                <a:ea typeface="KaiTi" panose="02010609060101010101" pitchFamily="49" charset="-122"/>
              </a:rPr>
              <a:t>提出数据毒药攻击</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Attack2</a:t>
            </a:r>
            <a:r>
              <a:rPr lang="zh-CN" altLang="en-US" sz="2800" dirty="0">
                <a:solidFill>
                  <a:srgbClr val="34495E"/>
                </a:solidFill>
                <a:latin typeface="KaiTi" panose="02010609060101010101" pitchFamily="49" charset="-122"/>
                <a:ea typeface="KaiTi" panose="02010609060101010101" pitchFamily="49" charset="-122"/>
              </a:rPr>
              <a:t> 文章</a:t>
            </a:r>
            <a:r>
              <a:rPr lang="en-US" altLang="zh-CN" sz="2800" dirty="0">
                <a:solidFill>
                  <a:srgbClr val="34495E"/>
                </a:solidFill>
                <a:latin typeface="KaiTi" panose="02010609060101010101" pitchFamily="49" charset="-122"/>
                <a:ea typeface="KaiTi" panose="02010609060101010101" pitchFamily="49" charset="-122"/>
              </a:rPr>
              <a:t>2</a:t>
            </a:r>
            <a:r>
              <a:rPr lang="zh-CN" altLang="en-US" sz="2800" dirty="0">
                <a:solidFill>
                  <a:srgbClr val="34495E"/>
                </a:solidFill>
                <a:latin typeface="KaiTi" panose="02010609060101010101" pitchFamily="49" charset="-122"/>
                <a:ea typeface="KaiTi" panose="02010609060101010101" pitchFamily="49" charset="-122"/>
              </a:rPr>
              <a:t>提出模型毒药攻击，针对分布式机器学习</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Defense1</a:t>
            </a:r>
            <a:r>
              <a:rPr lang="zh-CN" altLang="en-US" sz="2800" dirty="0">
                <a:solidFill>
                  <a:srgbClr val="34495E"/>
                </a:solidFill>
                <a:latin typeface="KaiTi" panose="02010609060101010101" pitchFamily="49" charset="-122"/>
                <a:ea typeface="KaiTi" panose="02010609060101010101" pitchFamily="49" charset="-122"/>
              </a:rPr>
              <a:t> </a:t>
            </a:r>
            <a:r>
              <a:rPr lang="en-US" altLang="zh-CN" sz="2800" dirty="0">
                <a:solidFill>
                  <a:srgbClr val="34495E"/>
                </a:solidFill>
                <a:latin typeface="KaiTi" panose="02010609060101010101" pitchFamily="49" charset="-122"/>
                <a:ea typeface="KaiTi" panose="02010609060101010101" pitchFamily="49" charset="-122"/>
              </a:rPr>
              <a:t>Server</a:t>
            </a:r>
            <a:r>
              <a:rPr lang="zh-CN" altLang="en-US" sz="2800" dirty="0">
                <a:solidFill>
                  <a:srgbClr val="34495E"/>
                </a:solidFill>
                <a:latin typeface="KaiTi" panose="02010609060101010101" pitchFamily="49" charset="-122"/>
                <a:ea typeface="KaiTi" panose="02010609060101010101" pitchFamily="49" charset="-122"/>
              </a:rPr>
              <a:t>通过验证测试集准确率来检验恶意节点</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Defense2</a:t>
            </a:r>
            <a:r>
              <a:rPr lang="zh-CN" altLang="en-US" sz="2800" dirty="0">
                <a:solidFill>
                  <a:srgbClr val="34495E"/>
                </a:solidFill>
                <a:latin typeface="KaiTi" panose="02010609060101010101" pitchFamily="49" charset="-122"/>
                <a:ea typeface="KaiTi" panose="02010609060101010101" pitchFamily="49" charset="-122"/>
              </a:rPr>
              <a:t> </a:t>
            </a:r>
            <a:r>
              <a:rPr lang="en-US" altLang="zh-CN" sz="2800" dirty="0">
                <a:solidFill>
                  <a:srgbClr val="34495E"/>
                </a:solidFill>
                <a:latin typeface="KaiTi" panose="02010609060101010101" pitchFamily="49" charset="-122"/>
                <a:ea typeface="KaiTi" panose="02010609060101010101" pitchFamily="49" charset="-122"/>
              </a:rPr>
              <a:t>Server</a:t>
            </a:r>
            <a:r>
              <a:rPr lang="zh-CN" altLang="en-US" sz="2800" dirty="0">
                <a:solidFill>
                  <a:srgbClr val="34495E"/>
                </a:solidFill>
                <a:latin typeface="KaiTi" panose="02010609060101010101" pitchFamily="49" charset="-122"/>
                <a:ea typeface="KaiTi" panose="02010609060101010101" pitchFamily="49" charset="-122"/>
              </a:rPr>
              <a:t>通过验证模型梯度来检验恶意节点</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Defense3 </a:t>
            </a:r>
            <a:r>
              <a:rPr lang="zh-CN" altLang="en-US" sz="2800" dirty="0">
                <a:solidFill>
                  <a:srgbClr val="34495E"/>
                </a:solidFill>
                <a:latin typeface="KaiTi" panose="02010609060101010101" pitchFamily="49" charset="-122"/>
                <a:ea typeface="KaiTi" panose="02010609060101010101" pitchFamily="49" charset="-122"/>
              </a:rPr>
              <a:t>文章</a:t>
            </a:r>
            <a:r>
              <a:rPr lang="en-US" altLang="zh-CN" sz="2800" dirty="0">
                <a:solidFill>
                  <a:srgbClr val="34495E"/>
                </a:solidFill>
                <a:latin typeface="KaiTi" panose="02010609060101010101" pitchFamily="49" charset="-122"/>
                <a:ea typeface="KaiTi" panose="02010609060101010101" pitchFamily="49" charset="-122"/>
              </a:rPr>
              <a:t>[3|4|5]</a:t>
            </a:r>
            <a:r>
              <a:rPr lang="zh-CN" altLang="en-US" sz="2800" dirty="0">
                <a:solidFill>
                  <a:srgbClr val="34495E"/>
                </a:solidFill>
                <a:latin typeface="KaiTi" panose="02010609060101010101" pitchFamily="49" charset="-122"/>
                <a:ea typeface="KaiTi" panose="02010609060101010101" pitchFamily="49" charset="-122"/>
              </a:rPr>
              <a:t>提出</a:t>
            </a:r>
            <a:r>
              <a:rPr lang="en" altLang="zh-CN" sz="2800" dirty="0">
                <a:solidFill>
                  <a:srgbClr val="34495E"/>
                </a:solidFill>
                <a:latin typeface="KaiTi" panose="02010609060101010101" pitchFamily="49" charset="-122"/>
                <a:ea typeface="KaiTi" panose="02010609060101010101" pitchFamily="49" charset="-122"/>
              </a:rPr>
              <a:t>byzantine-tolerant</a:t>
            </a:r>
            <a:r>
              <a:rPr lang="zh-CN" altLang="en" sz="2800" dirty="0">
                <a:solidFill>
                  <a:srgbClr val="34495E"/>
                </a:solidFill>
                <a:latin typeface="KaiTi" panose="02010609060101010101" pitchFamily="49" charset="-122"/>
                <a:ea typeface="KaiTi" panose="02010609060101010101" pitchFamily="49" charset="-122"/>
              </a:rPr>
              <a:t>聚合</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endParaRPr lang="zh-CN" altLang="en-US" sz="28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067337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7378828"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研究方向：联邦学习结合区块链</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25</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FF1AF1C4-10E1-BB08-997C-0BBE063F4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54" y="1214327"/>
            <a:ext cx="5176631" cy="4412866"/>
          </a:xfrm>
          <a:prstGeom prst="rect">
            <a:avLst/>
          </a:prstGeom>
        </p:spPr>
      </p:pic>
      <p:sp>
        <p:nvSpPr>
          <p:cNvPr id="11" name="矩形 10">
            <a:extLst>
              <a:ext uri="{FF2B5EF4-FFF2-40B4-BE49-F238E27FC236}">
                <a16:creationId xmlns:a16="http://schemas.microsoft.com/office/drawing/2014/main" id="{57354E8D-A61C-DB43-5A1F-6D0ACD3C4145}"/>
              </a:ext>
            </a:extLst>
          </p:cNvPr>
          <p:cNvSpPr/>
          <p:nvPr/>
        </p:nvSpPr>
        <p:spPr>
          <a:xfrm>
            <a:off x="6156540" y="2725091"/>
            <a:ext cx="5904831" cy="2308324"/>
          </a:xfrm>
          <a:prstGeom prst="rect">
            <a:avLst/>
          </a:prstGeom>
        </p:spPr>
        <p:txBody>
          <a:bodyPr wrap="square">
            <a:spAutoFit/>
          </a:bodyPr>
          <a:lstStyle/>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方式一：采用去中心化区块链取代联邦学习中的中央服务器</a:t>
            </a:r>
            <a:r>
              <a:rPr lang="en" altLang="zh-CN" sz="2400" dirty="0">
                <a:latin typeface="KaiTi" panose="02010609060101010101" pitchFamily="49" charset="-122"/>
                <a:ea typeface="KaiTi" panose="02010609060101010101" pitchFamily="49" charset="-122"/>
              </a:rPr>
              <a:t>Server</a:t>
            </a:r>
            <a:r>
              <a:rPr lang="zh-CN" altLang="e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克服中央服务器单点信任及故障问题。</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方式二：区块链不直接参与联邦学习过程，而参与例如存储等功能</a:t>
            </a:r>
          </a:p>
        </p:txBody>
      </p:sp>
      <p:grpSp>
        <p:nvGrpSpPr>
          <p:cNvPr id="17" name="组合 16">
            <a:extLst>
              <a:ext uri="{FF2B5EF4-FFF2-40B4-BE49-F238E27FC236}">
                <a16:creationId xmlns:a16="http://schemas.microsoft.com/office/drawing/2014/main" id="{9C8FD78F-0E75-83E6-1DAE-08F8DADA0AE2}"/>
              </a:ext>
            </a:extLst>
          </p:cNvPr>
          <p:cNvGrpSpPr/>
          <p:nvPr/>
        </p:nvGrpSpPr>
        <p:grpSpPr>
          <a:xfrm>
            <a:off x="6519610" y="1214327"/>
            <a:ext cx="5374660" cy="1079981"/>
            <a:chOff x="1091402" y="1371600"/>
            <a:chExt cx="5618781" cy="1270000"/>
          </a:xfrm>
        </p:grpSpPr>
        <p:sp>
          <p:nvSpPr>
            <p:cNvPr id="18" name="矩形 17">
              <a:extLst>
                <a:ext uri="{FF2B5EF4-FFF2-40B4-BE49-F238E27FC236}">
                  <a16:creationId xmlns:a16="http://schemas.microsoft.com/office/drawing/2014/main" id="{77D3A112-DCC9-C36F-F90D-3E3F4A18476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99434FB0-C0DF-E8E9-344B-922D950BA21C}"/>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0" name="文本框 19">
            <a:extLst>
              <a:ext uri="{FF2B5EF4-FFF2-40B4-BE49-F238E27FC236}">
                <a16:creationId xmlns:a16="http://schemas.microsoft.com/office/drawing/2014/main" id="{A171353D-4776-B07B-DD63-E5EAEE6B4F2C}"/>
              </a:ext>
            </a:extLst>
          </p:cNvPr>
          <p:cNvSpPr txBox="1"/>
          <p:nvPr/>
        </p:nvSpPr>
        <p:spPr>
          <a:xfrm>
            <a:off x="6763029" y="1318993"/>
            <a:ext cx="5181763" cy="1569660"/>
          </a:xfrm>
          <a:prstGeom prst="rect">
            <a:avLst/>
          </a:prstGeom>
          <a:noFill/>
        </p:spPr>
        <p:txBody>
          <a:bodyPr wrap="square" rtlCol="0">
            <a:spAutoFit/>
          </a:bodyPr>
          <a:lstStyle/>
          <a:p>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利用区块链赋予边缘计算防篡改和抗单点故障攻击等特性。</a:t>
            </a:r>
          </a:p>
          <a:p>
            <a:endParaRPr lang="zh-CN" altLang="en-US" sz="2400" dirty="0">
              <a:latin typeface="Microsoft Tai Le" panose="020B0502040204020203" pitchFamily="34" charset="0"/>
              <a:ea typeface="KaiTi" panose="02010609060101010101" pitchFamily="49" charset="-122"/>
              <a:cs typeface="Microsoft Tai Le" panose="020B0502040204020203" pitchFamily="34" charset="0"/>
            </a:endParaRPr>
          </a:p>
          <a:p>
            <a:endParaRPr lang="zh-CN" altLang="en-US" sz="2400" dirty="0">
              <a:latin typeface="Microsoft Tai Le" panose="020B0502040204020203" pitchFamily="34" charset="0"/>
              <a:ea typeface="KaiTi" panose="02010609060101010101" pitchFamily="49" charset="-122"/>
              <a:cs typeface="Microsoft Tai Le" panose="020B0502040204020203" pitchFamily="34" charset="0"/>
            </a:endParaRPr>
          </a:p>
        </p:txBody>
      </p:sp>
      <p:sp>
        <p:nvSpPr>
          <p:cNvPr id="21" name="矩形 20">
            <a:extLst>
              <a:ext uri="{FF2B5EF4-FFF2-40B4-BE49-F238E27FC236}">
                <a16:creationId xmlns:a16="http://schemas.microsoft.com/office/drawing/2014/main" id="{D62A49B8-0C30-D80D-1220-BD879E306299}"/>
              </a:ext>
            </a:extLst>
          </p:cNvPr>
          <p:cNvSpPr/>
          <p:nvPr/>
        </p:nvSpPr>
        <p:spPr>
          <a:xfrm>
            <a:off x="802831" y="5689213"/>
            <a:ext cx="10707418" cy="923330"/>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孙睿</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李超</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王伟</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等</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基于区块链的联邦学习研究进展</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J].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计算机应用</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2022: 0.</a:t>
            </a:r>
          </a:p>
          <a:p>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方晨</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郭渊博</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王一丰</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等</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基于区块链和联邦学习的边缘计算隐私保护方法</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J].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通信学报</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2021, 42(11): 28-40.</a:t>
            </a:r>
            <a:endParaRPr kumimoji="1" lang="en" altLang="zh-CN" i="1" dirty="0">
              <a:solidFill>
                <a:schemeClr val="tx1">
                  <a:lumMod val="50000"/>
                  <a:lumOff val="50000"/>
                </a:schemeClr>
              </a:solidFill>
              <a:latin typeface="STSong" panose="02010600040101010101" pitchFamily="2" charset="-122"/>
              <a:ea typeface="STSong" panose="02010600040101010101" pitchFamily="2" charset="-122"/>
            </a:endParaRPr>
          </a:p>
        </p:txBody>
      </p:sp>
    </p:spTree>
    <p:extLst>
      <p:ext uri="{BB962C8B-B14F-4D97-AF65-F5344CB8AC3E}">
        <p14:creationId xmlns:p14="http://schemas.microsoft.com/office/powerpoint/2010/main" val="3707356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金融</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26</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2B803B21-E76C-9D09-EB9A-BB4E351D3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41" y="2806000"/>
            <a:ext cx="5274889" cy="3452488"/>
          </a:xfrm>
          <a:prstGeom prst="rect">
            <a:avLst/>
          </a:prstGeom>
        </p:spPr>
      </p:pic>
      <p:grpSp>
        <p:nvGrpSpPr>
          <p:cNvPr id="12" name="组合 11">
            <a:extLst>
              <a:ext uri="{FF2B5EF4-FFF2-40B4-BE49-F238E27FC236}">
                <a16:creationId xmlns:a16="http://schemas.microsoft.com/office/drawing/2014/main" id="{358D93DF-AF2E-4986-5D63-9059852048B1}"/>
              </a:ext>
            </a:extLst>
          </p:cNvPr>
          <p:cNvGrpSpPr/>
          <p:nvPr/>
        </p:nvGrpSpPr>
        <p:grpSpPr>
          <a:xfrm>
            <a:off x="1091402" y="1139565"/>
            <a:ext cx="9879456" cy="1186192"/>
            <a:chOff x="1091402" y="1371600"/>
            <a:chExt cx="5618781" cy="1270000"/>
          </a:xfrm>
        </p:grpSpPr>
        <p:sp>
          <p:nvSpPr>
            <p:cNvPr id="13" name="矩形 12">
              <a:extLst>
                <a:ext uri="{FF2B5EF4-FFF2-40B4-BE49-F238E27FC236}">
                  <a16:creationId xmlns:a16="http://schemas.microsoft.com/office/drawing/2014/main" id="{404CA5C9-A03B-67D4-4B3A-606DC526C3F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322EE21-2695-BFE4-1977-6B6714F03AD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B8A79997-859C-90F2-6071-132A36483420}"/>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联邦学习作为一种保障数据安全的建模方法，在保险、金融行业中应用前景非常广泛</a:t>
            </a:r>
          </a:p>
        </p:txBody>
      </p:sp>
      <p:sp>
        <p:nvSpPr>
          <p:cNvPr id="16" name="文本框 15">
            <a:extLst>
              <a:ext uri="{FF2B5EF4-FFF2-40B4-BE49-F238E27FC236}">
                <a16:creationId xmlns:a16="http://schemas.microsoft.com/office/drawing/2014/main" id="{2DECD087-EBF0-5427-B67E-362A99A22658}"/>
              </a:ext>
            </a:extLst>
          </p:cNvPr>
          <p:cNvSpPr txBox="1"/>
          <p:nvPr/>
        </p:nvSpPr>
        <p:spPr>
          <a:xfrm>
            <a:off x="6871644" y="3004782"/>
            <a:ext cx="4846542"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基于纵向联邦学习的保险个性化定价方案</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基于横向联邦学习的银行间反洗钱模型案例</a:t>
            </a:r>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endParaRPr lang="en-US" altLang="zh-CN" sz="2400" dirty="0">
              <a:latin typeface="KaiTi" panose="02010609060101010101" pitchFamily="49" charset="-122"/>
              <a:ea typeface="KaiTi" panose="02010609060101010101" pitchFamily="49" charset="-122"/>
            </a:endParaRPr>
          </a:p>
          <a:p>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联邦学习实战</a:t>
            </a:r>
            <a:r>
              <a:rPr lang="en-US" altLang="zh-CN" sz="2400" dirty="0">
                <a:latin typeface="KaiTi" panose="02010609060101010101" pitchFamily="49" charset="-122"/>
                <a:ea typeface="KaiTi" panose="02010609060101010101" pitchFamily="49" charset="-122"/>
              </a:rPr>
              <a:t>》</a:t>
            </a:r>
          </a:p>
          <a:p>
            <a:endParaRPr lang="zh-CN" alt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80451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隐私计算的定义</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02</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58679B4-A33C-C19B-435B-ABBD3932838B}"/>
              </a:ext>
            </a:extLst>
          </p:cNvPr>
          <p:cNvSpPr/>
          <p:nvPr/>
        </p:nvSpPr>
        <p:spPr>
          <a:xfrm>
            <a:off x="7385915" y="2239646"/>
            <a:ext cx="4224233" cy="369332"/>
          </a:xfrm>
          <a:prstGeom prst="rect">
            <a:avLst/>
          </a:prstGeom>
        </p:spPr>
        <p:txBody>
          <a:bodyPr wrap="none">
            <a:spAutoFit/>
          </a:bodyPr>
          <a:lstStyle/>
          <a:p>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隐私计算研究范畴及发展趋势</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 </a:t>
            </a:r>
          </a:p>
        </p:txBody>
      </p:sp>
      <p:grpSp>
        <p:nvGrpSpPr>
          <p:cNvPr id="20" name="组合 19">
            <a:extLst>
              <a:ext uri="{FF2B5EF4-FFF2-40B4-BE49-F238E27FC236}">
                <a16:creationId xmlns:a16="http://schemas.microsoft.com/office/drawing/2014/main" id="{06107CBE-B69C-A934-3B08-E9892EEB44F4}"/>
              </a:ext>
            </a:extLst>
          </p:cNvPr>
          <p:cNvGrpSpPr/>
          <p:nvPr/>
        </p:nvGrpSpPr>
        <p:grpSpPr>
          <a:xfrm>
            <a:off x="707626" y="1616974"/>
            <a:ext cx="10860597" cy="1209754"/>
            <a:chOff x="1091402" y="1371600"/>
            <a:chExt cx="5618781" cy="1270000"/>
          </a:xfrm>
        </p:grpSpPr>
        <p:sp>
          <p:nvSpPr>
            <p:cNvPr id="21" name="矩形 20">
              <a:extLst>
                <a:ext uri="{FF2B5EF4-FFF2-40B4-BE49-F238E27FC236}">
                  <a16:creationId xmlns:a16="http://schemas.microsoft.com/office/drawing/2014/main" id="{2F58FE27-80CF-F0C5-F47E-48441BBF0E9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998375FE-26E2-F404-EC45-D5A79ADFEAF7}"/>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3" name="文本框 22">
            <a:extLst>
              <a:ext uri="{FF2B5EF4-FFF2-40B4-BE49-F238E27FC236}">
                <a16:creationId xmlns:a16="http://schemas.microsoft.com/office/drawing/2014/main" id="{D76B2F81-B88A-2DD1-B8F9-28BB11600929}"/>
              </a:ext>
            </a:extLst>
          </p:cNvPr>
          <p:cNvSpPr txBox="1"/>
          <p:nvPr/>
        </p:nvSpPr>
        <p:spPr>
          <a:xfrm>
            <a:off x="1042299" y="1773550"/>
            <a:ext cx="10442074" cy="830997"/>
          </a:xfrm>
          <a:prstGeom prst="rect">
            <a:avLst/>
          </a:prstGeom>
          <a:noFill/>
        </p:spPr>
        <p:txBody>
          <a:bodyPr wrap="square" rtlCol="0">
            <a:spAutoFit/>
          </a:bodyPr>
          <a:lstStyle/>
          <a:p>
            <a:r>
              <a:rPr lang="zh-CN" altLang="en-US" sz="2400" b="1" dirty="0">
                <a:latin typeface="KaiTi" panose="02010609060101010101" pitchFamily="49" charset="-122"/>
                <a:ea typeface="KaiTi" panose="02010609060101010101" pitchFamily="49" charset="-122"/>
              </a:rPr>
              <a:t>隐私</a:t>
            </a:r>
            <a:r>
              <a:rPr lang="zh-CN" altLang="en-US" sz="2400" dirty="0">
                <a:latin typeface="KaiTi" panose="02010609060101010101" pitchFamily="49" charset="-122"/>
                <a:ea typeface="KaiTi" panose="02010609060101010101" pitchFamily="49" charset="-122"/>
              </a:rPr>
              <a:t>是指个体的敏感信息，其中群体或组织的敏感信息可以表示为个体的公共敏感信息。</a:t>
            </a:r>
            <a:endParaRPr lang="en-US" altLang="zh-CN" sz="2400" dirty="0">
              <a:latin typeface="KaiTi" panose="02010609060101010101" pitchFamily="49" charset="-122"/>
              <a:ea typeface="KaiTi" panose="02010609060101010101" pitchFamily="49" charset="-122"/>
            </a:endParaRPr>
          </a:p>
        </p:txBody>
      </p:sp>
      <p:sp>
        <p:nvSpPr>
          <p:cNvPr id="16" name="矩形 15">
            <a:extLst>
              <a:ext uri="{FF2B5EF4-FFF2-40B4-BE49-F238E27FC236}">
                <a16:creationId xmlns:a16="http://schemas.microsoft.com/office/drawing/2014/main" id="{861DBB0D-2F1F-3F50-B20B-5F8FAC535414}"/>
              </a:ext>
            </a:extLst>
          </p:cNvPr>
          <p:cNvSpPr/>
          <p:nvPr/>
        </p:nvSpPr>
        <p:spPr>
          <a:xfrm>
            <a:off x="7385915" y="4871694"/>
            <a:ext cx="2954655" cy="369332"/>
          </a:xfrm>
          <a:prstGeom prst="rect">
            <a:avLst/>
          </a:prstGeom>
        </p:spPr>
        <p:txBody>
          <a:bodyPr wrap="none">
            <a:spAutoFit/>
          </a:bodyPr>
          <a:lstStyle/>
          <a:p>
            <a:r>
              <a:rPr lang="en-US" altLang="zh-CN" dirty="0">
                <a:solidFill>
                  <a:schemeClr val="tx1">
                    <a:lumMod val="75000"/>
                    <a:lumOff val="25000"/>
                  </a:schemeClr>
                </a:solidFill>
                <a:latin typeface="KaiTi" panose="02010609060101010101" pitchFamily="49" charset="-122"/>
                <a:ea typeface="KaiTi" panose="02010609060101010101" pitchFamily="49" charset="-122"/>
              </a:rPr>
              <a:t>——《</a:t>
            </a:r>
            <a:r>
              <a:rPr lang="zh-CN" altLang="en-US" dirty="0">
                <a:solidFill>
                  <a:schemeClr val="tx1">
                    <a:lumMod val="75000"/>
                    <a:lumOff val="25000"/>
                  </a:schemeClr>
                </a:solidFill>
                <a:latin typeface="KaiTi" panose="02010609060101010101" pitchFamily="49" charset="-122"/>
                <a:ea typeface="KaiTi" panose="02010609060101010101" pitchFamily="49" charset="-122"/>
              </a:rPr>
              <a:t>隐私计算发展综述</a:t>
            </a:r>
            <a:r>
              <a:rPr lang="en-US" altLang="zh-CN" dirty="0">
                <a:solidFill>
                  <a:schemeClr val="tx1">
                    <a:lumMod val="75000"/>
                    <a:lumOff val="25000"/>
                  </a:schemeClr>
                </a:solidFill>
                <a:latin typeface="KaiTi" panose="02010609060101010101" pitchFamily="49" charset="-122"/>
                <a:ea typeface="KaiTi" panose="02010609060101010101" pitchFamily="49" charset="-122"/>
              </a:rPr>
              <a:t>》</a:t>
            </a:r>
          </a:p>
        </p:txBody>
      </p:sp>
      <p:grpSp>
        <p:nvGrpSpPr>
          <p:cNvPr id="30" name="组合 29">
            <a:extLst>
              <a:ext uri="{FF2B5EF4-FFF2-40B4-BE49-F238E27FC236}">
                <a16:creationId xmlns:a16="http://schemas.microsoft.com/office/drawing/2014/main" id="{93E959B1-B961-495C-2CD6-624858AA6DEA}"/>
              </a:ext>
            </a:extLst>
          </p:cNvPr>
          <p:cNvGrpSpPr/>
          <p:nvPr/>
        </p:nvGrpSpPr>
        <p:grpSpPr>
          <a:xfrm>
            <a:off x="707626" y="3806400"/>
            <a:ext cx="10860597" cy="1599556"/>
            <a:chOff x="1091402" y="1371600"/>
            <a:chExt cx="5618781" cy="1270000"/>
          </a:xfrm>
        </p:grpSpPr>
        <p:sp>
          <p:nvSpPr>
            <p:cNvPr id="31" name="矩形 30">
              <a:extLst>
                <a:ext uri="{FF2B5EF4-FFF2-40B4-BE49-F238E27FC236}">
                  <a16:creationId xmlns:a16="http://schemas.microsoft.com/office/drawing/2014/main" id="{45592FF9-1082-A486-563F-2D3EDDAB1CA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560A6DE5-06E3-E4D1-8E1F-0D91BC372175}"/>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33" name="文本框 32">
            <a:extLst>
              <a:ext uri="{FF2B5EF4-FFF2-40B4-BE49-F238E27FC236}">
                <a16:creationId xmlns:a16="http://schemas.microsoft.com/office/drawing/2014/main" id="{7900AB2F-7F93-C29C-F315-4B16483C4CD3}"/>
              </a:ext>
            </a:extLst>
          </p:cNvPr>
          <p:cNvSpPr txBox="1"/>
          <p:nvPr/>
        </p:nvSpPr>
        <p:spPr>
          <a:xfrm>
            <a:off x="1091401" y="3998888"/>
            <a:ext cx="10442074" cy="830997"/>
          </a:xfrm>
          <a:prstGeom prst="rect">
            <a:avLst/>
          </a:prstGeom>
          <a:noFill/>
        </p:spPr>
        <p:txBody>
          <a:bodyPr wrap="square" rtlCol="0">
            <a:spAutoFit/>
          </a:bodyPr>
          <a:lstStyle/>
          <a:p>
            <a:r>
              <a:rPr lang="zh-CN" altLang="en-US" sz="2400" b="1" dirty="0">
                <a:latin typeface="KaiTi" panose="02010609060101010101" pitchFamily="49" charset="-122"/>
                <a:ea typeface="KaiTi" panose="02010609060101010101" pitchFamily="49" charset="-122"/>
              </a:rPr>
              <a:t>隐私计</a:t>
            </a:r>
            <a:r>
              <a:rPr lang="zh-CN" altLang="en-US" sz="2400" dirty="0">
                <a:latin typeface="KaiTi" panose="02010609060101010101" pitchFamily="49" charset="-122"/>
                <a:ea typeface="KaiTi" panose="02010609060101010101" pitchFamily="49" charset="-122"/>
              </a:rPr>
              <a:t>算是指在保护数据本身不对外泄露的前提下实现数据分析计算的一类信息技术</a:t>
            </a:r>
            <a:r>
              <a:rPr lang="en-US" altLang="zh-C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包含了数据科学、密码学、人工智能等众多技术体系的交叉融合。 </a:t>
            </a:r>
          </a:p>
        </p:txBody>
      </p:sp>
    </p:spTree>
    <p:extLst>
      <p:ext uri="{BB962C8B-B14F-4D97-AF65-F5344CB8AC3E}">
        <p14:creationId xmlns:p14="http://schemas.microsoft.com/office/powerpoint/2010/main" val="1162368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医疗</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27</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58D93DF-AF2E-4986-5D63-9059852048B1}"/>
              </a:ext>
            </a:extLst>
          </p:cNvPr>
          <p:cNvGrpSpPr/>
          <p:nvPr/>
        </p:nvGrpSpPr>
        <p:grpSpPr>
          <a:xfrm>
            <a:off x="1091402" y="1139565"/>
            <a:ext cx="9879456" cy="1186192"/>
            <a:chOff x="1091402" y="1371600"/>
            <a:chExt cx="5618781" cy="1270000"/>
          </a:xfrm>
        </p:grpSpPr>
        <p:sp>
          <p:nvSpPr>
            <p:cNvPr id="13" name="矩形 12">
              <a:extLst>
                <a:ext uri="{FF2B5EF4-FFF2-40B4-BE49-F238E27FC236}">
                  <a16:creationId xmlns:a16="http://schemas.microsoft.com/office/drawing/2014/main" id="{404CA5C9-A03B-67D4-4B3A-606DC526C3F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322EE21-2695-BFE4-1977-6B6714F03AD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B8A79997-859C-90F2-6071-132A36483420}"/>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医疗数据的隐私性、稀有性、安全性导致数据孤岛的形成，联邦学习在其中可以大有作为。</a:t>
            </a:r>
          </a:p>
        </p:txBody>
      </p:sp>
      <p:sp>
        <p:nvSpPr>
          <p:cNvPr id="16" name="文本框 15">
            <a:extLst>
              <a:ext uri="{FF2B5EF4-FFF2-40B4-BE49-F238E27FC236}">
                <a16:creationId xmlns:a16="http://schemas.microsoft.com/office/drawing/2014/main" id="{2DECD087-EBF0-5427-B67E-362A99A22658}"/>
              </a:ext>
            </a:extLst>
          </p:cNvPr>
          <p:cNvSpPr txBox="1"/>
          <p:nvPr/>
        </p:nvSpPr>
        <p:spPr>
          <a:xfrm>
            <a:off x="6871644" y="3193416"/>
            <a:ext cx="4846542"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基于联邦学习的医疗大数据与脑猝中预测</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联邦学习在医疗影像中的应用</a:t>
            </a:r>
            <a:endParaRPr lang="en-US" altLang="zh-CN" sz="2400" dirty="0">
              <a:latin typeface="KaiTi" panose="02010609060101010101" pitchFamily="49" charset="-122"/>
              <a:ea typeface="KaiTi" panose="02010609060101010101" pitchFamily="49" charset="-122"/>
            </a:endParaRPr>
          </a:p>
          <a:p>
            <a:pPr marL="800100" lvl="1"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肺结节检测案例</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联邦学习实战</a:t>
            </a:r>
            <a:r>
              <a:rPr lang="en-US" altLang="zh-CN" sz="2400" dirty="0">
                <a:latin typeface="KaiTi" panose="02010609060101010101" pitchFamily="49" charset="-122"/>
                <a:ea typeface="KaiTi" panose="02010609060101010101" pitchFamily="49" charset="-122"/>
              </a:rPr>
              <a:t>》</a:t>
            </a:r>
          </a:p>
          <a:p>
            <a:endParaRPr lang="zh-CN" altLang="en-US"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43FB6D6E-A424-7DA3-636B-966F4619C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759" y="2639676"/>
            <a:ext cx="4754810" cy="3785135"/>
          </a:xfrm>
          <a:prstGeom prst="rect">
            <a:avLst/>
          </a:prstGeom>
        </p:spPr>
      </p:pic>
    </p:spTree>
    <p:extLst>
      <p:ext uri="{BB962C8B-B14F-4D97-AF65-F5344CB8AC3E}">
        <p14:creationId xmlns:p14="http://schemas.microsoft.com/office/powerpoint/2010/main" val="251194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智慧城市</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28</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58D93DF-AF2E-4986-5D63-9059852048B1}"/>
              </a:ext>
            </a:extLst>
          </p:cNvPr>
          <p:cNvGrpSpPr/>
          <p:nvPr/>
        </p:nvGrpSpPr>
        <p:grpSpPr>
          <a:xfrm>
            <a:off x="1091402" y="1139565"/>
            <a:ext cx="9879456" cy="1186192"/>
            <a:chOff x="1091402" y="1371600"/>
            <a:chExt cx="5618781" cy="1270000"/>
          </a:xfrm>
        </p:grpSpPr>
        <p:sp>
          <p:nvSpPr>
            <p:cNvPr id="13" name="矩形 12">
              <a:extLst>
                <a:ext uri="{FF2B5EF4-FFF2-40B4-BE49-F238E27FC236}">
                  <a16:creationId xmlns:a16="http://schemas.microsoft.com/office/drawing/2014/main" id="{404CA5C9-A03B-67D4-4B3A-606DC526C3F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322EE21-2695-BFE4-1977-6B6714F03AD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B8A79997-859C-90F2-6071-132A36483420}"/>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具有协作型和隐私保护性的联邦学习可以解决城市计算和智慧城市所遇到的问题。</a:t>
            </a:r>
          </a:p>
        </p:txBody>
      </p:sp>
      <p:pic>
        <p:nvPicPr>
          <p:cNvPr id="4" name="图片 3">
            <a:extLst>
              <a:ext uri="{FF2B5EF4-FFF2-40B4-BE49-F238E27FC236}">
                <a16:creationId xmlns:a16="http://schemas.microsoft.com/office/drawing/2014/main" id="{2529EDD2-A134-2F57-437F-F0509296C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0" y="2528766"/>
            <a:ext cx="4647206" cy="3301294"/>
          </a:xfrm>
          <a:prstGeom prst="rect">
            <a:avLst/>
          </a:prstGeom>
        </p:spPr>
      </p:pic>
      <p:pic>
        <p:nvPicPr>
          <p:cNvPr id="1025" name="Picture 1" descr="page204image86128512">
            <a:extLst>
              <a:ext uri="{FF2B5EF4-FFF2-40B4-BE49-F238E27FC236}">
                <a16:creationId xmlns:a16="http://schemas.microsoft.com/office/drawing/2014/main" id="{431E8AC8-5744-D1CA-C5D6-A749D8C26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54200" cy="3048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412DD079-E9AC-7FD1-E0B0-25AB003AD3F2}"/>
              </a:ext>
            </a:extLst>
          </p:cNvPr>
          <p:cNvSpPr/>
          <p:nvPr/>
        </p:nvSpPr>
        <p:spPr>
          <a:xfrm>
            <a:off x="927100" y="6033070"/>
            <a:ext cx="10707418" cy="646331"/>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2019 Report on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china</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smart cities Development[A/OL].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iReasearch</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(2019-02-01)</a:t>
            </a:r>
          </a:p>
        </p:txBody>
      </p:sp>
      <p:sp>
        <p:nvSpPr>
          <p:cNvPr id="18" name="矩形: 圆角 23">
            <a:extLst>
              <a:ext uri="{FF2B5EF4-FFF2-40B4-BE49-F238E27FC236}">
                <a16:creationId xmlns:a16="http://schemas.microsoft.com/office/drawing/2014/main" id="{A7393454-B087-5056-57BE-54395D020E23}"/>
              </a:ext>
            </a:extLst>
          </p:cNvPr>
          <p:cNvSpPr/>
          <p:nvPr/>
        </p:nvSpPr>
        <p:spPr>
          <a:xfrm>
            <a:off x="6031129" y="2907553"/>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强调技术而忽视参与</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1" name="矩形: 圆角 23">
            <a:extLst>
              <a:ext uri="{FF2B5EF4-FFF2-40B4-BE49-F238E27FC236}">
                <a16:creationId xmlns:a16="http://schemas.microsoft.com/office/drawing/2014/main" id="{EC48B7F3-048E-AEE0-E88E-6C5B59366DAF}"/>
              </a:ext>
            </a:extLst>
          </p:cNvPr>
          <p:cNvSpPr/>
          <p:nvPr/>
        </p:nvSpPr>
        <p:spPr>
          <a:xfrm>
            <a:off x="6031130" y="4161568"/>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智能系统的安全风险</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2" name="矩形: 圆角 23">
            <a:extLst>
              <a:ext uri="{FF2B5EF4-FFF2-40B4-BE49-F238E27FC236}">
                <a16:creationId xmlns:a16="http://schemas.microsoft.com/office/drawing/2014/main" id="{09105B39-68FC-4161-E3B4-178DE0C86AE0}"/>
              </a:ext>
            </a:extLst>
          </p:cNvPr>
          <p:cNvSpPr/>
          <p:nvPr/>
        </p:nvSpPr>
        <p:spPr>
          <a:xfrm>
            <a:off x="9072996" y="2909118"/>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数据孤岛和数据碎片</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4" name="矩形: 圆角 23">
            <a:extLst>
              <a:ext uri="{FF2B5EF4-FFF2-40B4-BE49-F238E27FC236}">
                <a16:creationId xmlns:a16="http://schemas.microsoft.com/office/drawing/2014/main" id="{08446422-9E33-0533-D286-43B1D522BB6E}"/>
              </a:ext>
            </a:extLst>
          </p:cNvPr>
          <p:cNvSpPr/>
          <p:nvPr/>
        </p:nvSpPr>
        <p:spPr>
          <a:xfrm>
            <a:off x="9072996" y="4161568"/>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缺乏可持续经营模式</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3974100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房产监管平台</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29</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1025" name="Picture 1" descr="page204image86128512">
            <a:extLst>
              <a:ext uri="{FF2B5EF4-FFF2-40B4-BE49-F238E27FC236}">
                <a16:creationId xmlns:a16="http://schemas.microsoft.com/office/drawing/2014/main" id="{431E8AC8-5744-D1CA-C5D6-A749D8C26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54200" cy="3048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圆角 23">
            <a:extLst>
              <a:ext uri="{FF2B5EF4-FFF2-40B4-BE49-F238E27FC236}">
                <a16:creationId xmlns:a16="http://schemas.microsoft.com/office/drawing/2014/main" id="{3DF0BC85-5C48-6FF3-24FA-AEA58457B111}"/>
              </a:ext>
            </a:extLst>
          </p:cNvPr>
          <p:cNvSpPr/>
          <p:nvPr/>
        </p:nvSpPr>
        <p:spPr>
          <a:xfrm>
            <a:off x="7507489" y="2578742"/>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搭建可信房地产数据网络</a:t>
            </a:r>
          </a:p>
        </p:txBody>
      </p:sp>
      <p:sp>
        <p:nvSpPr>
          <p:cNvPr id="32" name="矩形: 圆角 23">
            <a:extLst>
              <a:ext uri="{FF2B5EF4-FFF2-40B4-BE49-F238E27FC236}">
                <a16:creationId xmlns:a16="http://schemas.microsoft.com/office/drawing/2014/main" id="{04665F08-0FEC-3FE2-554F-8F9B8DF6D863}"/>
              </a:ext>
            </a:extLst>
          </p:cNvPr>
          <p:cNvSpPr/>
          <p:nvPr/>
        </p:nvSpPr>
        <p:spPr>
          <a:xfrm>
            <a:off x="7507489" y="3580726"/>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建立房地产数据中枢体系</a:t>
            </a:r>
          </a:p>
        </p:txBody>
      </p:sp>
      <p:sp>
        <p:nvSpPr>
          <p:cNvPr id="33" name="矩形: 圆角 23">
            <a:extLst>
              <a:ext uri="{FF2B5EF4-FFF2-40B4-BE49-F238E27FC236}">
                <a16:creationId xmlns:a16="http://schemas.microsoft.com/office/drawing/2014/main" id="{0953CB35-B378-0986-CBD1-7C8F4F062351}"/>
              </a:ext>
            </a:extLst>
          </p:cNvPr>
          <p:cNvSpPr/>
          <p:nvPr/>
        </p:nvSpPr>
        <p:spPr>
          <a:xfrm>
            <a:off x="7507489" y="4712665"/>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保护市场主体相对独立权益</a:t>
            </a:r>
          </a:p>
        </p:txBody>
      </p:sp>
      <p:sp>
        <p:nvSpPr>
          <p:cNvPr id="35" name="矩形: 圆角 23">
            <a:extLst>
              <a:ext uri="{FF2B5EF4-FFF2-40B4-BE49-F238E27FC236}">
                <a16:creationId xmlns:a16="http://schemas.microsoft.com/office/drawing/2014/main" id="{062F6768-6932-02A2-0E93-4FD4339B6DD9}"/>
              </a:ext>
            </a:extLst>
          </p:cNvPr>
          <p:cNvSpPr/>
          <p:nvPr/>
        </p:nvSpPr>
        <p:spPr>
          <a:xfrm>
            <a:off x="7507489" y="5752525"/>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优化安全隐私防护能力</a:t>
            </a:r>
          </a:p>
        </p:txBody>
      </p:sp>
      <p:grpSp>
        <p:nvGrpSpPr>
          <p:cNvPr id="36" name="组合 35">
            <a:extLst>
              <a:ext uri="{FF2B5EF4-FFF2-40B4-BE49-F238E27FC236}">
                <a16:creationId xmlns:a16="http://schemas.microsoft.com/office/drawing/2014/main" id="{CC9F8AB0-E1E6-988C-C0E3-DCA1F2815C63}"/>
              </a:ext>
            </a:extLst>
          </p:cNvPr>
          <p:cNvGrpSpPr/>
          <p:nvPr/>
        </p:nvGrpSpPr>
        <p:grpSpPr>
          <a:xfrm>
            <a:off x="1091402" y="1139565"/>
            <a:ext cx="9879456" cy="1186192"/>
            <a:chOff x="1091402" y="1371600"/>
            <a:chExt cx="5618781" cy="1270000"/>
          </a:xfrm>
        </p:grpSpPr>
        <p:sp>
          <p:nvSpPr>
            <p:cNvPr id="37" name="矩形 36">
              <a:extLst>
                <a:ext uri="{FF2B5EF4-FFF2-40B4-BE49-F238E27FC236}">
                  <a16:creationId xmlns:a16="http://schemas.microsoft.com/office/drawing/2014/main" id="{02267FBB-BC45-7E56-8CFF-EF996722034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0E589E15-BCFE-5DF0-4520-9D98EA07CDCA}"/>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39" name="文本框 38">
            <a:extLst>
              <a:ext uri="{FF2B5EF4-FFF2-40B4-BE49-F238E27FC236}">
                <a16:creationId xmlns:a16="http://schemas.microsoft.com/office/drawing/2014/main" id="{F05076F3-E149-0B4B-5D03-E5F1DF6B8723}"/>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在房地产监管平台中，建立可信数据基础，隐私计算和联邦学习可以发挥价值</a:t>
            </a:r>
          </a:p>
        </p:txBody>
      </p:sp>
      <p:pic>
        <p:nvPicPr>
          <p:cNvPr id="40" name="图片 39">
            <a:extLst>
              <a:ext uri="{FF2B5EF4-FFF2-40B4-BE49-F238E27FC236}">
                <a16:creationId xmlns:a16="http://schemas.microsoft.com/office/drawing/2014/main" id="{70799138-573F-C9F8-77B2-F249AD20F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114" y="2966688"/>
            <a:ext cx="5525491" cy="3131112"/>
          </a:xfrm>
          <a:prstGeom prst="rect">
            <a:avLst/>
          </a:prstGeom>
        </p:spPr>
      </p:pic>
    </p:spTree>
    <p:extLst>
      <p:ext uri="{BB962C8B-B14F-4D97-AF65-F5344CB8AC3E}">
        <p14:creationId xmlns:p14="http://schemas.microsoft.com/office/powerpoint/2010/main" val="3975676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043F2C18-4996-4996-99AE-012E42E3ADBE}"/>
              </a:ext>
            </a:extLst>
          </p:cNvPr>
          <p:cNvGrpSpPr/>
          <p:nvPr/>
        </p:nvGrpSpPr>
        <p:grpSpPr>
          <a:xfrm>
            <a:off x="5287551" y="666068"/>
            <a:ext cx="1616898" cy="457538"/>
            <a:chOff x="4294890" y="-4746215"/>
            <a:chExt cx="3775460" cy="1068348"/>
          </a:xfrm>
          <a:solidFill>
            <a:schemeClr val="bg1"/>
          </a:solidFill>
        </p:grpSpPr>
        <p:grpSp>
          <p:nvGrpSpPr>
            <p:cNvPr id="43" name="组合 42">
              <a:extLst>
                <a:ext uri="{FF2B5EF4-FFF2-40B4-BE49-F238E27FC236}">
                  <a16:creationId xmlns:a16="http://schemas.microsoft.com/office/drawing/2014/main" id="{922A8970-3954-487B-A236-BCE45D117A2D}"/>
                </a:ext>
              </a:extLst>
            </p:cNvPr>
            <p:cNvGrpSpPr/>
            <p:nvPr/>
          </p:nvGrpSpPr>
          <p:grpSpPr>
            <a:xfrm>
              <a:off x="4294890" y="-4746215"/>
              <a:ext cx="1065162" cy="1068348"/>
              <a:chOff x="1220788" y="2549525"/>
              <a:chExt cx="2652713" cy="2660650"/>
            </a:xfrm>
            <a:grpFill/>
          </p:grpSpPr>
          <p:sp>
            <p:nvSpPr>
              <p:cNvPr id="75" name="Freeform 176">
                <a:extLst>
                  <a:ext uri="{FF2B5EF4-FFF2-40B4-BE49-F238E27FC236}">
                    <a16:creationId xmlns:a16="http://schemas.microsoft.com/office/drawing/2014/main" id="{259E6AD9-CA76-4C7B-87BC-296B597D2169}"/>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7">
                <a:extLst>
                  <a:ext uri="{FF2B5EF4-FFF2-40B4-BE49-F238E27FC236}">
                    <a16:creationId xmlns:a16="http://schemas.microsoft.com/office/drawing/2014/main" id="{26F66F7B-AA44-42D9-8C8C-5408B6FD7525}"/>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8">
                <a:extLst>
                  <a:ext uri="{FF2B5EF4-FFF2-40B4-BE49-F238E27FC236}">
                    <a16:creationId xmlns:a16="http://schemas.microsoft.com/office/drawing/2014/main" id="{7A3CEB12-D13C-4E8B-A1B1-A0145A4CEBF6}"/>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9">
                <a:extLst>
                  <a:ext uri="{FF2B5EF4-FFF2-40B4-BE49-F238E27FC236}">
                    <a16:creationId xmlns:a16="http://schemas.microsoft.com/office/drawing/2014/main" id="{4F2D1855-7D3A-40C4-BFD2-DD8CBB92CB82}"/>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80">
                <a:extLst>
                  <a:ext uri="{FF2B5EF4-FFF2-40B4-BE49-F238E27FC236}">
                    <a16:creationId xmlns:a16="http://schemas.microsoft.com/office/drawing/2014/main" id="{9B8482E2-8071-4FA9-8716-49BC2372EC10}"/>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1">
                <a:extLst>
                  <a:ext uri="{FF2B5EF4-FFF2-40B4-BE49-F238E27FC236}">
                    <a16:creationId xmlns:a16="http://schemas.microsoft.com/office/drawing/2014/main" id="{4CC47540-5A5B-422C-BCFC-6357EE624A5E}"/>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2">
                <a:extLst>
                  <a:ext uri="{FF2B5EF4-FFF2-40B4-BE49-F238E27FC236}">
                    <a16:creationId xmlns:a16="http://schemas.microsoft.com/office/drawing/2014/main" id="{6AFA8B52-EBD2-486D-B9E4-754CE8C07874}"/>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3">
                <a:extLst>
                  <a:ext uri="{FF2B5EF4-FFF2-40B4-BE49-F238E27FC236}">
                    <a16:creationId xmlns:a16="http://schemas.microsoft.com/office/drawing/2014/main" id="{23D4C5BF-F400-4DC8-9DF8-C765FF696D0B}"/>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84">
                <a:extLst>
                  <a:ext uri="{FF2B5EF4-FFF2-40B4-BE49-F238E27FC236}">
                    <a16:creationId xmlns:a16="http://schemas.microsoft.com/office/drawing/2014/main" id="{6EFDEF29-993D-4DCF-B919-4422CC0A8C1D}"/>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5">
                <a:extLst>
                  <a:ext uri="{FF2B5EF4-FFF2-40B4-BE49-F238E27FC236}">
                    <a16:creationId xmlns:a16="http://schemas.microsoft.com/office/drawing/2014/main" id="{BD9CDB78-2AB6-41E8-8CD2-0B7432F4C4FE}"/>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6">
                <a:extLst>
                  <a:ext uri="{FF2B5EF4-FFF2-40B4-BE49-F238E27FC236}">
                    <a16:creationId xmlns:a16="http://schemas.microsoft.com/office/drawing/2014/main" id="{EB83B34E-2EA4-4089-A3CB-AC49057A7FDE}"/>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7">
                <a:extLst>
                  <a:ext uri="{FF2B5EF4-FFF2-40B4-BE49-F238E27FC236}">
                    <a16:creationId xmlns:a16="http://schemas.microsoft.com/office/drawing/2014/main" id="{D8DE6FF2-D062-4374-AFA3-AA4280E357A3}"/>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88">
                <a:extLst>
                  <a:ext uri="{FF2B5EF4-FFF2-40B4-BE49-F238E27FC236}">
                    <a16:creationId xmlns:a16="http://schemas.microsoft.com/office/drawing/2014/main" id="{4F5008CA-D609-41CF-A406-10D178E13E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9">
                <a:extLst>
                  <a:ext uri="{FF2B5EF4-FFF2-40B4-BE49-F238E27FC236}">
                    <a16:creationId xmlns:a16="http://schemas.microsoft.com/office/drawing/2014/main" id="{403CE008-0811-41D0-9D78-0CF29A8E2045}"/>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0">
                <a:extLst>
                  <a:ext uri="{FF2B5EF4-FFF2-40B4-BE49-F238E27FC236}">
                    <a16:creationId xmlns:a16="http://schemas.microsoft.com/office/drawing/2014/main" id="{88104CD7-C421-4F18-95A6-14FF80CCE95C}"/>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1">
                <a:extLst>
                  <a:ext uri="{FF2B5EF4-FFF2-40B4-BE49-F238E27FC236}">
                    <a16:creationId xmlns:a16="http://schemas.microsoft.com/office/drawing/2014/main" id="{7852CD12-1167-4AD7-96D3-FD6800AE4ACC}"/>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92">
                <a:extLst>
                  <a:ext uri="{FF2B5EF4-FFF2-40B4-BE49-F238E27FC236}">
                    <a16:creationId xmlns:a16="http://schemas.microsoft.com/office/drawing/2014/main" id="{5C84411C-4663-41B7-A2D6-4905D7555D66}"/>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93">
                <a:extLst>
                  <a:ext uri="{FF2B5EF4-FFF2-40B4-BE49-F238E27FC236}">
                    <a16:creationId xmlns:a16="http://schemas.microsoft.com/office/drawing/2014/main" id="{657EAD7F-FA78-482F-B4C1-69C507B8F22F}"/>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94">
                <a:extLst>
                  <a:ext uri="{FF2B5EF4-FFF2-40B4-BE49-F238E27FC236}">
                    <a16:creationId xmlns:a16="http://schemas.microsoft.com/office/drawing/2014/main" id="{0651E048-8292-43F4-9752-4097E5D45519}"/>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5">
                <a:extLst>
                  <a:ext uri="{FF2B5EF4-FFF2-40B4-BE49-F238E27FC236}">
                    <a16:creationId xmlns:a16="http://schemas.microsoft.com/office/drawing/2014/main" id="{7E6590A1-25BA-46EB-AE6E-1436F57AD464}"/>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6">
                <a:extLst>
                  <a:ext uri="{FF2B5EF4-FFF2-40B4-BE49-F238E27FC236}">
                    <a16:creationId xmlns:a16="http://schemas.microsoft.com/office/drawing/2014/main" id="{222A97F7-D7D7-40E8-BD1C-14385C4CEC99}"/>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7">
                <a:extLst>
                  <a:ext uri="{FF2B5EF4-FFF2-40B4-BE49-F238E27FC236}">
                    <a16:creationId xmlns:a16="http://schemas.microsoft.com/office/drawing/2014/main" id="{1032270C-A3B2-4087-9EBE-99D67603AEDB}"/>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8">
                <a:extLst>
                  <a:ext uri="{FF2B5EF4-FFF2-40B4-BE49-F238E27FC236}">
                    <a16:creationId xmlns:a16="http://schemas.microsoft.com/office/drawing/2014/main" id="{E24ED550-7485-4B33-B974-BF457F0EC45D}"/>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9">
                <a:extLst>
                  <a:ext uri="{FF2B5EF4-FFF2-40B4-BE49-F238E27FC236}">
                    <a16:creationId xmlns:a16="http://schemas.microsoft.com/office/drawing/2014/main" id="{07DA9FFC-8537-4D39-95C2-086F92223A00}"/>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0">
                <a:extLst>
                  <a:ext uri="{FF2B5EF4-FFF2-40B4-BE49-F238E27FC236}">
                    <a16:creationId xmlns:a16="http://schemas.microsoft.com/office/drawing/2014/main" id="{2A329D45-957E-44E0-BBEE-027A3D440E15}"/>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1">
                <a:extLst>
                  <a:ext uri="{FF2B5EF4-FFF2-40B4-BE49-F238E27FC236}">
                    <a16:creationId xmlns:a16="http://schemas.microsoft.com/office/drawing/2014/main" id="{88F5A113-0D5B-413C-AAFC-A6AC123D9A11}"/>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2">
                <a:extLst>
                  <a:ext uri="{FF2B5EF4-FFF2-40B4-BE49-F238E27FC236}">
                    <a16:creationId xmlns:a16="http://schemas.microsoft.com/office/drawing/2014/main" id="{DE205D0D-3EA2-433A-B4A7-A700C025A53C}"/>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03">
                <a:extLst>
                  <a:ext uri="{FF2B5EF4-FFF2-40B4-BE49-F238E27FC236}">
                    <a16:creationId xmlns:a16="http://schemas.microsoft.com/office/drawing/2014/main" id="{1D317F79-5848-40B8-AADA-035B449DFC05}"/>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04">
                <a:extLst>
                  <a:ext uri="{FF2B5EF4-FFF2-40B4-BE49-F238E27FC236}">
                    <a16:creationId xmlns:a16="http://schemas.microsoft.com/office/drawing/2014/main" id="{654317AB-2568-4F4A-B0A1-BD00C083AE3B}"/>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05">
                <a:extLst>
                  <a:ext uri="{FF2B5EF4-FFF2-40B4-BE49-F238E27FC236}">
                    <a16:creationId xmlns:a16="http://schemas.microsoft.com/office/drawing/2014/main" id="{8299C595-63E1-489A-B75E-AF2BA5E569C9}"/>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6">
                <a:extLst>
                  <a:ext uri="{FF2B5EF4-FFF2-40B4-BE49-F238E27FC236}">
                    <a16:creationId xmlns:a16="http://schemas.microsoft.com/office/drawing/2014/main" id="{AFEE15CD-5134-4A12-BDD0-D89BFF649C5B}"/>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07">
                <a:extLst>
                  <a:ext uri="{FF2B5EF4-FFF2-40B4-BE49-F238E27FC236}">
                    <a16:creationId xmlns:a16="http://schemas.microsoft.com/office/drawing/2014/main" id="{D5F65DD9-B354-4B87-9ED4-8BFC84D2FAF6}"/>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08">
                <a:extLst>
                  <a:ext uri="{FF2B5EF4-FFF2-40B4-BE49-F238E27FC236}">
                    <a16:creationId xmlns:a16="http://schemas.microsoft.com/office/drawing/2014/main" id="{088374DF-11EC-4FB6-916C-1A5DD5A0387E}"/>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9">
                <a:extLst>
                  <a:ext uri="{FF2B5EF4-FFF2-40B4-BE49-F238E27FC236}">
                    <a16:creationId xmlns:a16="http://schemas.microsoft.com/office/drawing/2014/main" id="{F1C6F853-0892-4B2D-B532-92CA682899C5}"/>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10">
                <a:extLst>
                  <a:ext uri="{FF2B5EF4-FFF2-40B4-BE49-F238E27FC236}">
                    <a16:creationId xmlns:a16="http://schemas.microsoft.com/office/drawing/2014/main" id="{6D10EF75-584F-4CD5-83F8-06AAD1427D48}"/>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11">
                <a:extLst>
                  <a:ext uri="{FF2B5EF4-FFF2-40B4-BE49-F238E27FC236}">
                    <a16:creationId xmlns:a16="http://schemas.microsoft.com/office/drawing/2014/main" id="{E97557CC-B443-43FE-AD17-CED4744B77E4}"/>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12">
                <a:extLst>
                  <a:ext uri="{FF2B5EF4-FFF2-40B4-BE49-F238E27FC236}">
                    <a16:creationId xmlns:a16="http://schemas.microsoft.com/office/drawing/2014/main" id="{EF1DEF55-FD55-44F2-A5C0-E773D5CFBAC7}"/>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a:extLst>
                <a:ext uri="{FF2B5EF4-FFF2-40B4-BE49-F238E27FC236}">
                  <a16:creationId xmlns:a16="http://schemas.microsoft.com/office/drawing/2014/main" id="{DE9814A0-A063-49DD-A70B-DA2696332E7E}"/>
                </a:ext>
              </a:extLst>
            </p:cNvPr>
            <p:cNvGrpSpPr/>
            <p:nvPr/>
          </p:nvGrpSpPr>
          <p:grpSpPr>
            <a:xfrm>
              <a:off x="5468639" y="-4691071"/>
              <a:ext cx="2601711" cy="962068"/>
              <a:chOff x="5074771" y="1883801"/>
              <a:chExt cx="5705475" cy="2109787"/>
            </a:xfrm>
            <a:grpFill/>
          </p:grpSpPr>
          <p:sp>
            <p:nvSpPr>
              <p:cNvPr id="45" name="Freeform 14">
                <a:extLst>
                  <a:ext uri="{FF2B5EF4-FFF2-40B4-BE49-F238E27FC236}">
                    <a16:creationId xmlns:a16="http://schemas.microsoft.com/office/drawing/2014/main" id="{E9F0EEA6-0B1C-4103-B84B-158CAA39B31F}"/>
                  </a:ext>
                </a:extLst>
              </p:cNvPr>
              <p:cNvSpPr>
                <a:spLocks noEditPoints="1"/>
              </p:cNvSpPr>
              <p:nvPr/>
            </p:nvSpPr>
            <p:spPr bwMode="auto">
              <a:xfrm>
                <a:off x="9729321" y="1883801"/>
                <a:ext cx="915988" cy="1314450"/>
              </a:xfrm>
              <a:custGeom>
                <a:avLst/>
                <a:gdLst>
                  <a:gd name="T0" fmla="*/ 189 w 244"/>
                  <a:gd name="T1" fmla="*/ 0 h 350"/>
                  <a:gd name="T2" fmla="*/ 211 w 244"/>
                  <a:gd name="T3" fmla="*/ 19 h 350"/>
                  <a:gd name="T4" fmla="*/ 204 w 244"/>
                  <a:gd name="T5" fmla="*/ 44 h 350"/>
                  <a:gd name="T6" fmla="*/ 243 w 244"/>
                  <a:gd name="T7" fmla="*/ 83 h 350"/>
                  <a:gd name="T8" fmla="*/ 206 w 244"/>
                  <a:gd name="T9" fmla="*/ 139 h 350"/>
                  <a:gd name="T10" fmla="*/ 218 w 244"/>
                  <a:gd name="T11" fmla="*/ 167 h 350"/>
                  <a:gd name="T12" fmla="*/ 197 w 244"/>
                  <a:gd name="T13" fmla="*/ 188 h 350"/>
                  <a:gd name="T14" fmla="*/ 159 w 244"/>
                  <a:gd name="T15" fmla="*/ 219 h 350"/>
                  <a:gd name="T16" fmla="*/ 174 w 244"/>
                  <a:gd name="T17" fmla="*/ 247 h 350"/>
                  <a:gd name="T18" fmla="*/ 151 w 244"/>
                  <a:gd name="T19" fmla="*/ 272 h 350"/>
                  <a:gd name="T20" fmla="*/ 149 w 244"/>
                  <a:gd name="T21" fmla="*/ 330 h 350"/>
                  <a:gd name="T22" fmla="*/ 124 w 244"/>
                  <a:gd name="T23" fmla="*/ 349 h 350"/>
                  <a:gd name="T24" fmla="*/ 72 w 244"/>
                  <a:gd name="T25" fmla="*/ 331 h 350"/>
                  <a:gd name="T26" fmla="*/ 112 w 244"/>
                  <a:gd name="T27" fmla="*/ 311 h 350"/>
                  <a:gd name="T28" fmla="*/ 109 w 244"/>
                  <a:gd name="T29" fmla="*/ 290 h 350"/>
                  <a:gd name="T30" fmla="*/ 44 w 244"/>
                  <a:gd name="T31" fmla="*/ 314 h 350"/>
                  <a:gd name="T32" fmla="*/ 0 w 244"/>
                  <a:gd name="T33" fmla="*/ 283 h 350"/>
                  <a:gd name="T34" fmla="*/ 111 w 244"/>
                  <a:gd name="T35" fmla="*/ 238 h 350"/>
                  <a:gd name="T36" fmla="*/ 125 w 244"/>
                  <a:gd name="T37" fmla="*/ 212 h 350"/>
                  <a:gd name="T38" fmla="*/ 79 w 244"/>
                  <a:gd name="T39" fmla="*/ 238 h 350"/>
                  <a:gd name="T40" fmla="*/ 27 w 244"/>
                  <a:gd name="T41" fmla="*/ 232 h 350"/>
                  <a:gd name="T42" fmla="*/ 136 w 244"/>
                  <a:gd name="T43" fmla="*/ 155 h 350"/>
                  <a:gd name="T44" fmla="*/ 97 w 244"/>
                  <a:gd name="T45" fmla="*/ 160 h 350"/>
                  <a:gd name="T46" fmla="*/ 71 w 244"/>
                  <a:gd name="T47" fmla="*/ 177 h 350"/>
                  <a:gd name="T48" fmla="*/ 64 w 244"/>
                  <a:gd name="T49" fmla="*/ 159 h 350"/>
                  <a:gd name="T50" fmla="*/ 50 w 244"/>
                  <a:gd name="T51" fmla="*/ 87 h 350"/>
                  <a:gd name="T52" fmla="*/ 65 w 244"/>
                  <a:gd name="T53" fmla="*/ 78 h 350"/>
                  <a:gd name="T54" fmla="*/ 101 w 244"/>
                  <a:gd name="T55" fmla="*/ 131 h 350"/>
                  <a:gd name="T56" fmla="*/ 110 w 244"/>
                  <a:gd name="T57" fmla="*/ 119 h 350"/>
                  <a:gd name="T58" fmla="*/ 103 w 244"/>
                  <a:gd name="T59" fmla="*/ 107 h 350"/>
                  <a:gd name="T60" fmla="*/ 104 w 244"/>
                  <a:gd name="T61" fmla="*/ 95 h 350"/>
                  <a:gd name="T62" fmla="*/ 134 w 244"/>
                  <a:gd name="T63" fmla="*/ 76 h 350"/>
                  <a:gd name="T64" fmla="*/ 119 w 244"/>
                  <a:gd name="T65" fmla="*/ 47 h 350"/>
                  <a:gd name="T66" fmla="*/ 160 w 244"/>
                  <a:gd name="T67" fmla="*/ 41 h 350"/>
                  <a:gd name="T68" fmla="*/ 189 w 244"/>
                  <a:gd name="T69" fmla="*/ 0 h 350"/>
                  <a:gd name="T70" fmla="*/ 175 w 244"/>
                  <a:gd name="T71" fmla="*/ 85 h 350"/>
                  <a:gd name="T72" fmla="*/ 180 w 244"/>
                  <a:gd name="T73" fmla="*/ 119 h 350"/>
                  <a:gd name="T74" fmla="*/ 193 w 244"/>
                  <a:gd name="T75" fmla="*/ 99 h 350"/>
                  <a:gd name="T76" fmla="*/ 175 w 244"/>
                  <a:gd name="T77" fmla="*/ 8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4" h="350">
                    <a:moveTo>
                      <a:pt x="189" y="0"/>
                    </a:moveTo>
                    <a:cubicBezTo>
                      <a:pt x="199" y="0"/>
                      <a:pt x="210" y="8"/>
                      <a:pt x="211" y="19"/>
                    </a:cubicBezTo>
                    <a:cubicBezTo>
                      <a:pt x="211" y="28"/>
                      <a:pt x="207" y="36"/>
                      <a:pt x="204" y="44"/>
                    </a:cubicBezTo>
                    <a:cubicBezTo>
                      <a:pt x="224" y="46"/>
                      <a:pt x="244" y="61"/>
                      <a:pt x="243" y="83"/>
                    </a:cubicBezTo>
                    <a:cubicBezTo>
                      <a:pt x="239" y="106"/>
                      <a:pt x="217" y="119"/>
                      <a:pt x="206" y="139"/>
                    </a:cubicBezTo>
                    <a:cubicBezTo>
                      <a:pt x="211" y="148"/>
                      <a:pt x="221" y="156"/>
                      <a:pt x="218" y="167"/>
                    </a:cubicBezTo>
                    <a:cubicBezTo>
                      <a:pt x="217" y="178"/>
                      <a:pt x="207" y="184"/>
                      <a:pt x="197" y="188"/>
                    </a:cubicBezTo>
                    <a:cubicBezTo>
                      <a:pt x="182" y="194"/>
                      <a:pt x="170" y="206"/>
                      <a:pt x="159" y="219"/>
                    </a:cubicBezTo>
                    <a:cubicBezTo>
                      <a:pt x="169" y="225"/>
                      <a:pt x="176" y="235"/>
                      <a:pt x="174" y="247"/>
                    </a:cubicBezTo>
                    <a:cubicBezTo>
                      <a:pt x="174" y="261"/>
                      <a:pt x="160" y="266"/>
                      <a:pt x="151" y="272"/>
                    </a:cubicBezTo>
                    <a:cubicBezTo>
                      <a:pt x="150" y="292"/>
                      <a:pt x="151" y="311"/>
                      <a:pt x="149" y="330"/>
                    </a:cubicBezTo>
                    <a:cubicBezTo>
                      <a:pt x="148" y="343"/>
                      <a:pt x="135" y="350"/>
                      <a:pt x="124" y="349"/>
                    </a:cubicBezTo>
                    <a:cubicBezTo>
                      <a:pt x="105" y="348"/>
                      <a:pt x="87" y="341"/>
                      <a:pt x="72" y="331"/>
                    </a:cubicBezTo>
                    <a:cubicBezTo>
                      <a:pt x="85" y="324"/>
                      <a:pt x="101" y="322"/>
                      <a:pt x="112" y="311"/>
                    </a:cubicBezTo>
                    <a:cubicBezTo>
                      <a:pt x="114" y="305"/>
                      <a:pt x="119" y="291"/>
                      <a:pt x="109" y="290"/>
                    </a:cubicBezTo>
                    <a:cubicBezTo>
                      <a:pt x="84" y="288"/>
                      <a:pt x="66" y="306"/>
                      <a:pt x="44" y="314"/>
                    </a:cubicBezTo>
                    <a:cubicBezTo>
                      <a:pt x="23" y="320"/>
                      <a:pt x="6" y="302"/>
                      <a:pt x="0" y="283"/>
                    </a:cubicBezTo>
                    <a:cubicBezTo>
                      <a:pt x="38" y="271"/>
                      <a:pt x="80" y="265"/>
                      <a:pt x="111" y="238"/>
                    </a:cubicBezTo>
                    <a:cubicBezTo>
                      <a:pt x="120" y="232"/>
                      <a:pt x="123" y="222"/>
                      <a:pt x="125" y="212"/>
                    </a:cubicBezTo>
                    <a:cubicBezTo>
                      <a:pt x="109" y="220"/>
                      <a:pt x="96" y="233"/>
                      <a:pt x="79" y="238"/>
                    </a:cubicBezTo>
                    <a:cubicBezTo>
                      <a:pt x="62" y="243"/>
                      <a:pt x="42" y="243"/>
                      <a:pt x="27" y="232"/>
                    </a:cubicBezTo>
                    <a:cubicBezTo>
                      <a:pt x="59" y="201"/>
                      <a:pt x="102" y="184"/>
                      <a:pt x="136" y="155"/>
                    </a:cubicBezTo>
                    <a:cubicBezTo>
                      <a:pt x="123" y="154"/>
                      <a:pt x="109" y="153"/>
                      <a:pt x="97" y="160"/>
                    </a:cubicBezTo>
                    <a:cubicBezTo>
                      <a:pt x="89" y="166"/>
                      <a:pt x="83" y="181"/>
                      <a:pt x="71" y="177"/>
                    </a:cubicBezTo>
                    <a:cubicBezTo>
                      <a:pt x="65" y="173"/>
                      <a:pt x="66" y="165"/>
                      <a:pt x="64" y="159"/>
                    </a:cubicBezTo>
                    <a:cubicBezTo>
                      <a:pt x="61" y="135"/>
                      <a:pt x="48" y="112"/>
                      <a:pt x="50" y="87"/>
                    </a:cubicBezTo>
                    <a:cubicBezTo>
                      <a:pt x="50" y="80"/>
                      <a:pt x="58" y="73"/>
                      <a:pt x="65" y="78"/>
                    </a:cubicBezTo>
                    <a:cubicBezTo>
                      <a:pt x="84" y="89"/>
                      <a:pt x="94" y="111"/>
                      <a:pt x="101" y="131"/>
                    </a:cubicBezTo>
                    <a:cubicBezTo>
                      <a:pt x="104" y="128"/>
                      <a:pt x="114" y="126"/>
                      <a:pt x="110" y="119"/>
                    </a:cubicBezTo>
                    <a:cubicBezTo>
                      <a:pt x="108" y="115"/>
                      <a:pt x="105" y="111"/>
                      <a:pt x="103" y="107"/>
                    </a:cubicBezTo>
                    <a:cubicBezTo>
                      <a:pt x="103" y="104"/>
                      <a:pt x="104" y="98"/>
                      <a:pt x="104" y="95"/>
                    </a:cubicBezTo>
                    <a:cubicBezTo>
                      <a:pt x="117" y="95"/>
                      <a:pt x="128" y="88"/>
                      <a:pt x="134" y="76"/>
                    </a:cubicBezTo>
                    <a:cubicBezTo>
                      <a:pt x="126" y="69"/>
                      <a:pt x="112" y="61"/>
                      <a:pt x="119" y="47"/>
                    </a:cubicBezTo>
                    <a:cubicBezTo>
                      <a:pt x="126" y="30"/>
                      <a:pt x="147" y="37"/>
                      <a:pt x="160" y="41"/>
                    </a:cubicBezTo>
                    <a:cubicBezTo>
                      <a:pt x="171" y="28"/>
                      <a:pt x="178" y="13"/>
                      <a:pt x="189" y="0"/>
                    </a:cubicBezTo>
                    <a:close/>
                    <a:moveTo>
                      <a:pt x="175" y="85"/>
                    </a:moveTo>
                    <a:cubicBezTo>
                      <a:pt x="167" y="97"/>
                      <a:pt x="171" y="110"/>
                      <a:pt x="180" y="119"/>
                    </a:cubicBezTo>
                    <a:cubicBezTo>
                      <a:pt x="185" y="113"/>
                      <a:pt x="189" y="106"/>
                      <a:pt x="193" y="99"/>
                    </a:cubicBezTo>
                    <a:cubicBezTo>
                      <a:pt x="192" y="90"/>
                      <a:pt x="182" y="89"/>
                      <a:pt x="17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7">
                <a:extLst>
                  <a:ext uri="{FF2B5EF4-FFF2-40B4-BE49-F238E27FC236}">
                    <a16:creationId xmlns:a16="http://schemas.microsoft.com/office/drawing/2014/main" id="{654815F0-0970-4481-9CB6-356719358FC8}"/>
                  </a:ext>
                </a:extLst>
              </p:cNvPr>
              <p:cNvSpPr>
                <a:spLocks/>
              </p:cNvSpPr>
              <p:nvPr/>
            </p:nvSpPr>
            <p:spPr bwMode="auto">
              <a:xfrm>
                <a:off x="8340258" y="2056838"/>
                <a:ext cx="920750" cy="987425"/>
              </a:xfrm>
              <a:custGeom>
                <a:avLst/>
                <a:gdLst>
                  <a:gd name="T0" fmla="*/ 152 w 245"/>
                  <a:gd name="T1" fmla="*/ 45 h 263"/>
                  <a:gd name="T2" fmla="*/ 166 w 245"/>
                  <a:gd name="T3" fmla="*/ 0 h 263"/>
                  <a:gd name="T4" fmla="*/ 204 w 245"/>
                  <a:gd name="T5" fmla="*/ 49 h 263"/>
                  <a:gd name="T6" fmla="*/ 186 w 245"/>
                  <a:gd name="T7" fmla="*/ 119 h 263"/>
                  <a:gd name="T8" fmla="*/ 238 w 245"/>
                  <a:gd name="T9" fmla="*/ 97 h 263"/>
                  <a:gd name="T10" fmla="*/ 213 w 245"/>
                  <a:gd name="T11" fmla="*/ 140 h 263"/>
                  <a:gd name="T12" fmla="*/ 173 w 245"/>
                  <a:gd name="T13" fmla="*/ 164 h 263"/>
                  <a:gd name="T14" fmla="*/ 125 w 245"/>
                  <a:gd name="T15" fmla="*/ 236 h 263"/>
                  <a:gd name="T16" fmla="*/ 51 w 245"/>
                  <a:gd name="T17" fmla="*/ 249 h 263"/>
                  <a:gd name="T18" fmla="*/ 106 w 245"/>
                  <a:gd name="T19" fmla="*/ 213 h 263"/>
                  <a:gd name="T20" fmla="*/ 117 w 245"/>
                  <a:gd name="T21" fmla="*/ 190 h 263"/>
                  <a:gd name="T22" fmla="*/ 67 w 245"/>
                  <a:gd name="T23" fmla="*/ 210 h 263"/>
                  <a:gd name="T24" fmla="*/ 8 w 245"/>
                  <a:gd name="T25" fmla="*/ 195 h 263"/>
                  <a:gd name="T26" fmla="*/ 3 w 245"/>
                  <a:gd name="T27" fmla="*/ 165 h 263"/>
                  <a:gd name="T28" fmla="*/ 30 w 245"/>
                  <a:gd name="T29" fmla="*/ 166 h 263"/>
                  <a:gd name="T30" fmla="*/ 126 w 245"/>
                  <a:gd name="T31" fmla="*/ 148 h 263"/>
                  <a:gd name="T32" fmla="*/ 142 w 245"/>
                  <a:gd name="T33" fmla="*/ 137 h 263"/>
                  <a:gd name="T34" fmla="*/ 152 w 245"/>
                  <a:gd name="T35" fmla="*/ 4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63">
                    <a:moveTo>
                      <a:pt x="152" y="45"/>
                    </a:moveTo>
                    <a:cubicBezTo>
                      <a:pt x="153" y="30"/>
                      <a:pt x="154" y="10"/>
                      <a:pt x="166" y="0"/>
                    </a:cubicBezTo>
                    <a:cubicBezTo>
                      <a:pt x="187" y="5"/>
                      <a:pt x="203" y="28"/>
                      <a:pt x="204" y="49"/>
                    </a:cubicBezTo>
                    <a:cubicBezTo>
                      <a:pt x="206" y="74"/>
                      <a:pt x="190" y="96"/>
                      <a:pt x="186" y="119"/>
                    </a:cubicBezTo>
                    <a:cubicBezTo>
                      <a:pt x="203" y="112"/>
                      <a:pt x="219" y="101"/>
                      <a:pt x="238" y="97"/>
                    </a:cubicBezTo>
                    <a:cubicBezTo>
                      <a:pt x="245" y="116"/>
                      <a:pt x="228" y="131"/>
                      <a:pt x="213" y="140"/>
                    </a:cubicBezTo>
                    <a:cubicBezTo>
                      <a:pt x="200" y="149"/>
                      <a:pt x="182" y="150"/>
                      <a:pt x="173" y="164"/>
                    </a:cubicBezTo>
                    <a:cubicBezTo>
                      <a:pt x="156" y="187"/>
                      <a:pt x="150" y="219"/>
                      <a:pt x="125" y="236"/>
                    </a:cubicBezTo>
                    <a:cubicBezTo>
                      <a:pt x="104" y="250"/>
                      <a:pt x="75" y="263"/>
                      <a:pt x="51" y="249"/>
                    </a:cubicBezTo>
                    <a:cubicBezTo>
                      <a:pt x="67" y="233"/>
                      <a:pt x="91" y="230"/>
                      <a:pt x="106" y="213"/>
                    </a:cubicBezTo>
                    <a:cubicBezTo>
                      <a:pt x="111" y="207"/>
                      <a:pt x="121" y="199"/>
                      <a:pt x="117" y="190"/>
                    </a:cubicBezTo>
                    <a:cubicBezTo>
                      <a:pt x="99" y="191"/>
                      <a:pt x="85" y="206"/>
                      <a:pt x="67" y="210"/>
                    </a:cubicBezTo>
                    <a:cubicBezTo>
                      <a:pt x="47" y="218"/>
                      <a:pt x="22" y="211"/>
                      <a:pt x="8" y="195"/>
                    </a:cubicBezTo>
                    <a:cubicBezTo>
                      <a:pt x="0" y="187"/>
                      <a:pt x="1" y="175"/>
                      <a:pt x="3" y="165"/>
                    </a:cubicBezTo>
                    <a:cubicBezTo>
                      <a:pt x="12" y="164"/>
                      <a:pt x="21" y="166"/>
                      <a:pt x="30" y="166"/>
                    </a:cubicBezTo>
                    <a:cubicBezTo>
                      <a:pt x="63" y="169"/>
                      <a:pt x="95" y="159"/>
                      <a:pt x="126" y="148"/>
                    </a:cubicBezTo>
                    <a:cubicBezTo>
                      <a:pt x="132" y="146"/>
                      <a:pt x="139" y="144"/>
                      <a:pt x="142" y="137"/>
                    </a:cubicBezTo>
                    <a:cubicBezTo>
                      <a:pt x="154" y="108"/>
                      <a:pt x="155" y="76"/>
                      <a:pt x="15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
                <a:extLst>
                  <a:ext uri="{FF2B5EF4-FFF2-40B4-BE49-F238E27FC236}">
                    <a16:creationId xmlns:a16="http://schemas.microsoft.com/office/drawing/2014/main" id="{3CCD7F85-4DB6-4652-B1A9-B1E59F2F51B2}"/>
                  </a:ext>
                </a:extLst>
              </p:cNvPr>
              <p:cNvSpPr>
                <a:spLocks/>
              </p:cNvSpPr>
              <p:nvPr/>
            </p:nvSpPr>
            <p:spPr bwMode="auto">
              <a:xfrm>
                <a:off x="7151221" y="2071126"/>
                <a:ext cx="212725" cy="255588"/>
              </a:xfrm>
              <a:custGeom>
                <a:avLst/>
                <a:gdLst>
                  <a:gd name="T0" fmla="*/ 9 w 57"/>
                  <a:gd name="T1" fmla="*/ 67 h 68"/>
                  <a:gd name="T2" fmla="*/ 15 w 57"/>
                  <a:gd name="T3" fmla="*/ 0 h 68"/>
                  <a:gd name="T4" fmla="*/ 49 w 57"/>
                  <a:gd name="T5" fmla="*/ 53 h 68"/>
                  <a:gd name="T6" fmla="*/ 9 w 57"/>
                  <a:gd name="T7" fmla="*/ 67 h 68"/>
                </a:gdLst>
                <a:ahLst/>
                <a:cxnLst>
                  <a:cxn ang="0">
                    <a:pos x="T0" y="T1"/>
                  </a:cxn>
                  <a:cxn ang="0">
                    <a:pos x="T2" y="T3"/>
                  </a:cxn>
                  <a:cxn ang="0">
                    <a:pos x="T4" y="T5"/>
                  </a:cxn>
                  <a:cxn ang="0">
                    <a:pos x="T6" y="T7"/>
                  </a:cxn>
                </a:cxnLst>
                <a:rect l="0" t="0" r="r" b="b"/>
                <a:pathLst>
                  <a:path w="57" h="68">
                    <a:moveTo>
                      <a:pt x="9" y="67"/>
                    </a:moveTo>
                    <a:cubicBezTo>
                      <a:pt x="8" y="44"/>
                      <a:pt x="0" y="20"/>
                      <a:pt x="15" y="0"/>
                    </a:cubicBezTo>
                    <a:cubicBezTo>
                      <a:pt x="30" y="14"/>
                      <a:pt x="57" y="28"/>
                      <a:pt x="49" y="53"/>
                    </a:cubicBezTo>
                    <a:cubicBezTo>
                      <a:pt x="43" y="68"/>
                      <a:pt x="23" y="68"/>
                      <a:pt x="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1">
                <a:extLst>
                  <a:ext uri="{FF2B5EF4-FFF2-40B4-BE49-F238E27FC236}">
                    <a16:creationId xmlns:a16="http://schemas.microsoft.com/office/drawing/2014/main" id="{E51721E4-4CEB-45E9-AC9C-CE30A5BD0319}"/>
                  </a:ext>
                </a:extLst>
              </p:cNvPr>
              <p:cNvSpPr>
                <a:spLocks/>
              </p:cNvSpPr>
              <p:nvPr/>
            </p:nvSpPr>
            <p:spPr bwMode="auto">
              <a:xfrm>
                <a:off x="5449421" y="2090176"/>
                <a:ext cx="207963" cy="288925"/>
              </a:xfrm>
              <a:custGeom>
                <a:avLst/>
                <a:gdLst>
                  <a:gd name="T0" fmla="*/ 17 w 55"/>
                  <a:gd name="T1" fmla="*/ 5 h 77"/>
                  <a:gd name="T2" fmla="*/ 31 w 55"/>
                  <a:gd name="T3" fmla="*/ 9 h 77"/>
                  <a:gd name="T4" fmla="*/ 43 w 55"/>
                  <a:gd name="T5" fmla="*/ 59 h 77"/>
                  <a:gd name="T6" fmla="*/ 20 w 55"/>
                  <a:gd name="T7" fmla="*/ 72 h 77"/>
                  <a:gd name="T8" fmla="*/ 17 w 55"/>
                  <a:gd name="T9" fmla="*/ 5 h 77"/>
                </a:gdLst>
                <a:ahLst/>
                <a:cxnLst>
                  <a:cxn ang="0">
                    <a:pos x="T0" y="T1"/>
                  </a:cxn>
                  <a:cxn ang="0">
                    <a:pos x="T2" y="T3"/>
                  </a:cxn>
                  <a:cxn ang="0">
                    <a:pos x="T4" y="T5"/>
                  </a:cxn>
                  <a:cxn ang="0">
                    <a:pos x="T6" y="T7"/>
                  </a:cxn>
                  <a:cxn ang="0">
                    <a:pos x="T8" y="T9"/>
                  </a:cxn>
                </a:cxnLst>
                <a:rect l="0" t="0" r="r" b="b"/>
                <a:pathLst>
                  <a:path w="55" h="77">
                    <a:moveTo>
                      <a:pt x="17" y="5"/>
                    </a:moveTo>
                    <a:cubicBezTo>
                      <a:pt x="21" y="0"/>
                      <a:pt x="27" y="6"/>
                      <a:pt x="31" y="9"/>
                    </a:cubicBezTo>
                    <a:cubicBezTo>
                      <a:pt x="42" y="22"/>
                      <a:pt x="55" y="42"/>
                      <a:pt x="43" y="59"/>
                    </a:cubicBezTo>
                    <a:cubicBezTo>
                      <a:pt x="39" y="66"/>
                      <a:pt x="29" y="77"/>
                      <a:pt x="20" y="72"/>
                    </a:cubicBezTo>
                    <a:cubicBezTo>
                      <a:pt x="0" y="56"/>
                      <a:pt x="0" y="23"/>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
                <a:extLst>
                  <a:ext uri="{FF2B5EF4-FFF2-40B4-BE49-F238E27FC236}">
                    <a16:creationId xmlns:a16="http://schemas.microsoft.com/office/drawing/2014/main" id="{EB26BFD4-08AD-4D48-843F-2F49C18AC12F}"/>
                  </a:ext>
                </a:extLst>
              </p:cNvPr>
              <p:cNvSpPr>
                <a:spLocks/>
              </p:cNvSpPr>
              <p:nvPr/>
            </p:nvSpPr>
            <p:spPr bwMode="auto">
              <a:xfrm>
                <a:off x="5201771" y="2233051"/>
                <a:ext cx="1198563" cy="1050925"/>
              </a:xfrm>
              <a:custGeom>
                <a:avLst/>
                <a:gdLst>
                  <a:gd name="T0" fmla="*/ 231 w 319"/>
                  <a:gd name="T1" fmla="*/ 11 h 280"/>
                  <a:gd name="T2" fmla="*/ 258 w 319"/>
                  <a:gd name="T3" fmla="*/ 22 h 280"/>
                  <a:gd name="T4" fmla="*/ 298 w 319"/>
                  <a:gd name="T5" fmla="*/ 9 h 280"/>
                  <a:gd name="T6" fmla="*/ 299 w 319"/>
                  <a:gd name="T7" fmla="*/ 34 h 280"/>
                  <a:gd name="T8" fmla="*/ 255 w 319"/>
                  <a:gd name="T9" fmla="*/ 68 h 280"/>
                  <a:gd name="T10" fmla="*/ 295 w 319"/>
                  <a:gd name="T11" fmla="*/ 45 h 280"/>
                  <a:gd name="T12" fmla="*/ 306 w 319"/>
                  <a:gd name="T13" fmla="*/ 56 h 280"/>
                  <a:gd name="T14" fmla="*/ 319 w 319"/>
                  <a:gd name="T15" fmla="*/ 66 h 280"/>
                  <a:gd name="T16" fmla="*/ 298 w 319"/>
                  <a:gd name="T17" fmla="*/ 93 h 280"/>
                  <a:gd name="T18" fmla="*/ 288 w 319"/>
                  <a:gd name="T19" fmla="*/ 180 h 280"/>
                  <a:gd name="T20" fmla="*/ 259 w 319"/>
                  <a:gd name="T21" fmla="*/ 199 h 280"/>
                  <a:gd name="T22" fmla="*/ 258 w 319"/>
                  <a:gd name="T23" fmla="*/ 111 h 280"/>
                  <a:gd name="T24" fmla="*/ 240 w 319"/>
                  <a:gd name="T25" fmla="*/ 140 h 280"/>
                  <a:gd name="T26" fmla="*/ 205 w 319"/>
                  <a:gd name="T27" fmla="*/ 148 h 280"/>
                  <a:gd name="T28" fmla="*/ 206 w 319"/>
                  <a:gd name="T29" fmla="*/ 130 h 280"/>
                  <a:gd name="T30" fmla="*/ 210 w 319"/>
                  <a:gd name="T31" fmla="*/ 96 h 280"/>
                  <a:gd name="T32" fmla="*/ 171 w 319"/>
                  <a:gd name="T33" fmla="*/ 138 h 280"/>
                  <a:gd name="T34" fmla="*/ 139 w 319"/>
                  <a:gd name="T35" fmla="*/ 199 h 280"/>
                  <a:gd name="T36" fmla="*/ 118 w 319"/>
                  <a:gd name="T37" fmla="*/ 198 h 280"/>
                  <a:gd name="T38" fmla="*/ 131 w 319"/>
                  <a:gd name="T39" fmla="*/ 159 h 280"/>
                  <a:gd name="T40" fmla="*/ 104 w 319"/>
                  <a:gd name="T41" fmla="*/ 179 h 280"/>
                  <a:gd name="T42" fmla="*/ 78 w 319"/>
                  <a:gd name="T43" fmla="*/ 178 h 280"/>
                  <a:gd name="T44" fmla="*/ 42 w 319"/>
                  <a:gd name="T45" fmla="*/ 258 h 280"/>
                  <a:gd name="T46" fmla="*/ 26 w 319"/>
                  <a:gd name="T47" fmla="*/ 279 h 280"/>
                  <a:gd name="T48" fmla="*/ 6 w 319"/>
                  <a:gd name="T49" fmla="*/ 262 h 280"/>
                  <a:gd name="T50" fmla="*/ 15 w 319"/>
                  <a:gd name="T51" fmla="*/ 208 h 280"/>
                  <a:gd name="T52" fmla="*/ 76 w 319"/>
                  <a:gd name="T53" fmla="*/ 132 h 280"/>
                  <a:gd name="T54" fmla="*/ 96 w 319"/>
                  <a:gd name="T55" fmla="*/ 140 h 280"/>
                  <a:gd name="T56" fmla="*/ 140 w 319"/>
                  <a:gd name="T57" fmla="*/ 104 h 280"/>
                  <a:gd name="T58" fmla="*/ 117 w 319"/>
                  <a:gd name="T59" fmla="*/ 90 h 280"/>
                  <a:gd name="T60" fmla="*/ 147 w 319"/>
                  <a:gd name="T61" fmla="*/ 63 h 280"/>
                  <a:gd name="T62" fmla="*/ 157 w 319"/>
                  <a:gd name="T63" fmla="*/ 21 h 280"/>
                  <a:gd name="T64" fmla="*/ 179 w 319"/>
                  <a:gd name="T65" fmla="*/ 21 h 280"/>
                  <a:gd name="T66" fmla="*/ 202 w 319"/>
                  <a:gd name="T67" fmla="*/ 52 h 280"/>
                  <a:gd name="T68" fmla="*/ 201 w 319"/>
                  <a:gd name="T69" fmla="*/ 60 h 280"/>
                  <a:gd name="T70" fmla="*/ 180 w 319"/>
                  <a:gd name="T71" fmla="*/ 77 h 280"/>
                  <a:gd name="T72" fmla="*/ 222 w 319"/>
                  <a:gd name="T73" fmla="*/ 58 h 280"/>
                  <a:gd name="T74" fmla="*/ 231 w 319"/>
                  <a:gd name="T75" fmla="*/ 1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9" h="280">
                    <a:moveTo>
                      <a:pt x="231" y="11"/>
                    </a:moveTo>
                    <a:cubicBezTo>
                      <a:pt x="241" y="0"/>
                      <a:pt x="249" y="18"/>
                      <a:pt x="258" y="22"/>
                    </a:cubicBezTo>
                    <a:cubicBezTo>
                      <a:pt x="272" y="21"/>
                      <a:pt x="284" y="11"/>
                      <a:pt x="298" y="9"/>
                    </a:cubicBezTo>
                    <a:cubicBezTo>
                      <a:pt x="309" y="11"/>
                      <a:pt x="310" y="32"/>
                      <a:pt x="299" y="34"/>
                    </a:cubicBezTo>
                    <a:cubicBezTo>
                      <a:pt x="280" y="39"/>
                      <a:pt x="267" y="54"/>
                      <a:pt x="255" y="68"/>
                    </a:cubicBezTo>
                    <a:cubicBezTo>
                      <a:pt x="274" y="75"/>
                      <a:pt x="278" y="46"/>
                      <a:pt x="295" y="45"/>
                    </a:cubicBezTo>
                    <a:cubicBezTo>
                      <a:pt x="299" y="49"/>
                      <a:pt x="301" y="55"/>
                      <a:pt x="306" y="56"/>
                    </a:cubicBezTo>
                    <a:cubicBezTo>
                      <a:pt x="311" y="59"/>
                      <a:pt x="319" y="58"/>
                      <a:pt x="319" y="66"/>
                    </a:cubicBezTo>
                    <a:cubicBezTo>
                      <a:pt x="317" y="78"/>
                      <a:pt x="306" y="85"/>
                      <a:pt x="298" y="93"/>
                    </a:cubicBezTo>
                    <a:cubicBezTo>
                      <a:pt x="297" y="122"/>
                      <a:pt x="305" y="154"/>
                      <a:pt x="288" y="180"/>
                    </a:cubicBezTo>
                    <a:cubicBezTo>
                      <a:pt x="282" y="190"/>
                      <a:pt x="270" y="195"/>
                      <a:pt x="259" y="199"/>
                    </a:cubicBezTo>
                    <a:cubicBezTo>
                      <a:pt x="258" y="170"/>
                      <a:pt x="259" y="141"/>
                      <a:pt x="258" y="111"/>
                    </a:cubicBezTo>
                    <a:cubicBezTo>
                      <a:pt x="247" y="117"/>
                      <a:pt x="246" y="131"/>
                      <a:pt x="240" y="140"/>
                    </a:cubicBezTo>
                    <a:cubicBezTo>
                      <a:pt x="234" y="153"/>
                      <a:pt x="215" y="157"/>
                      <a:pt x="205" y="148"/>
                    </a:cubicBezTo>
                    <a:cubicBezTo>
                      <a:pt x="199" y="143"/>
                      <a:pt x="204" y="136"/>
                      <a:pt x="206" y="130"/>
                    </a:cubicBezTo>
                    <a:cubicBezTo>
                      <a:pt x="212" y="120"/>
                      <a:pt x="210" y="107"/>
                      <a:pt x="210" y="96"/>
                    </a:cubicBezTo>
                    <a:cubicBezTo>
                      <a:pt x="196" y="109"/>
                      <a:pt x="181" y="122"/>
                      <a:pt x="171" y="138"/>
                    </a:cubicBezTo>
                    <a:cubicBezTo>
                      <a:pt x="169" y="161"/>
                      <a:pt x="160" y="187"/>
                      <a:pt x="139" y="199"/>
                    </a:cubicBezTo>
                    <a:cubicBezTo>
                      <a:pt x="133" y="202"/>
                      <a:pt x="121" y="205"/>
                      <a:pt x="118" y="198"/>
                    </a:cubicBezTo>
                    <a:cubicBezTo>
                      <a:pt x="123" y="185"/>
                      <a:pt x="133" y="173"/>
                      <a:pt x="131" y="159"/>
                    </a:cubicBezTo>
                    <a:cubicBezTo>
                      <a:pt x="122" y="166"/>
                      <a:pt x="115" y="176"/>
                      <a:pt x="104" y="179"/>
                    </a:cubicBezTo>
                    <a:cubicBezTo>
                      <a:pt x="95" y="181"/>
                      <a:pt x="87" y="178"/>
                      <a:pt x="78" y="178"/>
                    </a:cubicBezTo>
                    <a:cubicBezTo>
                      <a:pt x="60" y="201"/>
                      <a:pt x="49" y="230"/>
                      <a:pt x="42" y="258"/>
                    </a:cubicBezTo>
                    <a:cubicBezTo>
                      <a:pt x="40" y="267"/>
                      <a:pt x="36" y="277"/>
                      <a:pt x="26" y="279"/>
                    </a:cubicBezTo>
                    <a:cubicBezTo>
                      <a:pt x="16" y="280"/>
                      <a:pt x="8" y="271"/>
                      <a:pt x="6" y="262"/>
                    </a:cubicBezTo>
                    <a:cubicBezTo>
                      <a:pt x="0" y="244"/>
                      <a:pt x="1" y="222"/>
                      <a:pt x="15" y="208"/>
                    </a:cubicBezTo>
                    <a:cubicBezTo>
                      <a:pt x="38" y="185"/>
                      <a:pt x="57" y="159"/>
                      <a:pt x="76" y="132"/>
                    </a:cubicBezTo>
                    <a:cubicBezTo>
                      <a:pt x="82" y="135"/>
                      <a:pt x="88" y="144"/>
                      <a:pt x="96" y="140"/>
                    </a:cubicBezTo>
                    <a:cubicBezTo>
                      <a:pt x="114" y="133"/>
                      <a:pt x="129" y="119"/>
                      <a:pt x="140" y="104"/>
                    </a:cubicBezTo>
                    <a:cubicBezTo>
                      <a:pt x="132" y="100"/>
                      <a:pt x="124" y="96"/>
                      <a:pt x="117" y="90"/>
                    </a:cubicBezTo>
                    <a:cubicBezTo>
                      <a:pt x="125" y="79"/>
                      <a:pt x="139" y="74"/>
                      <a:pt x="147" y="63"/>
                    </a:cubicBezTo>
                    <a:cubicBezTo>
                      <a:pt x="154" y="50"/>
                      <a:pt x="152" y="35"/>
                      <a:pt x="157" y="21"/>
                    </a:cubicBezTo>
                    <a:cubicBezTo>
                      <a:pt x="161" y="13"/>
                      <a:pt x="175" y="13"/>
                      <a:pt x="179" y="21"/>
                    </a:cubicBezTo>
                    <a:cubicBezTo>
                      <a:pt x="186" y="32"/>
                      <a:pt x="193" y="42"/>
                      <a:pt x="202" y="52"/>
                    </a:cubicBezTo>
                    <a:cubicBezTo>
                      <a:pt x="202" y="54"/>
                      <a:pt x="201" y="58"/>
                      <a:pt x="201" y="60"/>
                    </a:cubicBezTo>
                    <a:cubicBezTo>
                      <a:pt x="193" y="65"/>
                      <a:pt x="187" y="71"/>
                      <a:pt x="180" y="77"/>
                    </a:cubicBezTo>
                    <a:cubicBezTo>
                      <a:pt x="197" y="81"/>
                      <a:pt x="209" y="66"/>
                      <a:pt x="222" y="58"/>
                    </a:cubicBezTo>
                    <a:cubicBezTo>
                      <a:pt x="225" y="42"/>
                      <a:pt x="224" y="25"/>
                      <a:pt x="23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
                <a:extLst>
                  <a:ext uri="{FF2B5EF4-FFF2-40B4-BE49-F238E27FC236}">
                    <a16:creationId xmlns:a16="http://schemas.microsoft.com/office/drawing/2014/main" id="{15BB0B9E-B094-4F61-A125-EE649D2C6047}"/>
                  </a:ext>
                </a:extLst>
              </p:cNvPr>
              <p:cNvSpPr>
                <a:spLocks/>
              </p:cNvSpPr>
              <p:nvPr/>
            </p:nvSpPr>
            <p:spPr bwMode="auto">
              <a:xfrm>
                <a:off x="7492533" y="2277501"/>
                <a:ext cx="409575" cy="387350"/>
              </a:xfrm>
              <a:custGeom>
                <a:avLst/>
                <a:gdLst>
                  <a:gd name="T0" fmla="*/ 24 w 109"/>
                  <a:gd name="T1" fmla="*/ 18 h 103"/>
                  <a:gd name="T2" fmla="*/ 76 w 109"/>
                  <a:gd name="T3" fmla="*/ 3 h 103"/>
                  <a:gd name="T4" fmla="*/ 102 w 109"/>
                  <a:gd name="T5" fmla="*/ 43 h 103"/>
                  <a:gd name="T6" fmla="*/ 70 w 109"/>
                  <a:gd name="T7" fmla="*/ 88 h 103"/>
                  <a:gd name="T8" fmla="*/ 33 w 109"/>
                  <a:gd name="T9" fmla="*/ 103 h 103"/>
                  <a:gd name="T10" fmla="*/ 51 w 109"/>
                  <a:gd name="T11" fmla="*/ 59 h 103"/>
                  <a:gd name="T12" fmla="*/ 20 w 109"/>
                  <a:gd name="T13" fmla="*/ 65 h 103"/>
                  <a:gd name="T14" fmla="*/ 0 w 109"/>
                  <a:gd name="T15" fmla="*/ 34 h 103"/>
                  <a:gd name="T16" fmla="*/ 24 w 109"/>
                  <a:gd name="T17"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3">
                    <a:moveTo>
                      <a:pt x="24" y="18"/>
                    </a:moveTo>
                    <a:cubicBezTo>
                      <a:pt x="41" y="13"/>
                      <a:pt x="58" y="6"/>
                      <a:pt x="76" y="3"/>
                    </a:cubicBezTo>
                    <a:cubicBezTo>
                      <a:pt x="97" y="0"/>
                      <a:pt x="109" y="27"/>
                      <a:pt x="102" y="43"/>
                    </a:cubicBezTo>
                    <a:cubicBezTo>
                      <a:pt x="94" y="60"/>
                      <a:pt x="81" y="74"/>
                      <a:pt x="70" y="88"/>
                    </a:cubicBezTo>
                    <a:cubicBezTo>
                      <a:pt x="61" y="99"/>
                      <a:pt x="46" y="101"/>
                      <a:pt x="33" y="103"/>
                    </a:cubicBezTo>
                    <a:cubicBezTo>
                      <a:pt x="37" y="88"/>
                      <a:pt x="45" y="74"/>
                      <a:pt x="51" y="59"/>
                    </a:cubicBezTo>
                    <a:cubicBezTo>
                      <a:pt x="40" y="61"/>
                      <a:pt x="31" y="65"/>
                      <a:pt x="20" y="65"/>
                    </a:cubicBezTo>
                    <a:cubicBezTo>
                      <a:pt x="11" y="57"/>
                      <a:pt x="2" y="46"/>
                      <a:pt x="0" y="34"/>
                    </a:cubicBezTo>
                    <a:cubicBezTo>
                      <a:pt x="3" y="24"/>
                      <a:pt x="15"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7">
                <a:extLst>
                  <a:ext uri="{FF2B5EF4-FFF2-40B4-BE49-F238E27FC236}">
                    <a16:creationId xmlns:a16="http://schemas.microsoft.com/office/drawing/2014/main" id="{0EE1D326-909D-42C3-9BC1-412CC7C8886D}"/>
                  </a:ext>
                </a:extLst>
              </p:cNvPr>
              <p:cNvSpPr>
                <a:spLocks/>
              </p:cNvSpPr>
              <p:nvPr/>
            </p:nvSpPr>
            <p:spPr bwMode="auto">
              <a:xfrm>
                <a:off x="5371633" y="2383863"/>
                <a:ext cx="220663" cy="300038"/>
              </a:xfrm>
              <a:custGeom>
                <a:avLst/>
                <a:gdLst>
                  <a:gd name="T0" fmla="*/ 1 w 59"/>
                  <a:gd name="T1" fmla="*/ 30 h 80"/>
                  <a:gd name="T2" fmla="*/ 19 w 59"/>
                  <a:gd name="T3" fmla="*/ 0 h 80"/>
                  <a:gd name="T4" fmla="*/ 50 w 59"/>
                  <a:gd name="T5" fmla="*/ 36 h 80"/>
                  <a:gd name="T6" fmla="*/ 10 w 59"/>
                  <a:gd name="T7" fmla="*/ 76 h 80"/>
                  <a:gd name="T8" fmla="*/ 13 w 59"/>
                  <a:gd name="T9" fmla="*/ 58 h 80"/>
                  <a:gd name="T10" fmla="*/ 1 w 59"/>
                  <a:gd name="T11" fmla="*/ 30 h 80"/>
                </a:gdLst>
                <a:ahLst/>
                <a:cxnLst>
                  <a:cxn ang="0">
                    <a:pos x="T0" y="T1"/>
                  </a:cxn>
                  <a:cxn ang="0">
                    <a:pos x="T2" y="T3"/>
                  </a:cxn>
                  <a:cxn ang="0">
                    <a:pos x="T4" y="T5"/>
                  </a:cxn>
                  <a:cxn ang="0">
                    <a:pos x="T6" y="T7"/>
                  </a:cxn>
                  <a:cxn ang="0">
                    <a:pos x="T8" y="T9"/>
                  </a:cxn>
                  <a:cxn ang="0">
                    <a:pos x="T10" y="T11"/>
                  </a:cxn>
                </a:cxnLst>
                <a:rect l="0" t="0" r="r" b="b"/>
                <a:pathLst>
                  <a:path w="59" h="80">
                    <a:moveTo>
                      <a:pt x="1" y="30"/>
                    </a:moveTo>
                    <a:cubicBezTo>
                      <a:pt x="0" y="17"/>
                      <a:pt x="11" y="8"/>
                      <a:pt x="19" y="0"/>
                    </a:cubicBezTo>
                    <a:cubicBezTo>
                      <a:pt x="28" y="13"/>
                      <a:pt x="42" y="22"/>
                      <a:pt x="50" y="36"/>
                    </a:cubicBezTo>
                    <a:cubicBezTo>
                      <a:pt x="59" y="59"/>
                      <a:pt x="32" y="80"/>
                      <a:pt x="10" y="76"/>
                    </a:cubicBezTo>
                    <a:cubicBezTo>
                      <a:pt x="11" y="70"/>
                      <a:pt x="13" y="64"/>
                      <a:pt x="13" y="58"/>
                    </a:cubicBezTo>
                    <a:cubicBezTo>
                      <a:pt x="10" y="48"/>
                      <a:pt x="4" y="40"/>
                      <a:pt x="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9">
                <a:extLst>
                  <a:ext uri="{FF2B5EF4-FFF2-40B4-BE49-F238E27FC236}">
                    <a16:creationId xmlns:a16="http://schemas.microsoft.com/office/drawing/2014/main" id="{EC1A5605-4940-49DD-B285-B50C200EA5D2}"/>
                  </a:ext>
                </a:extLst>
              </p:cNvPr>
              <p:cNvSpPr>
                <a:spLocks/>
              </p:cNvSpPr>
              <p:nvPr/>
            </p:nvSpPr>
            <p:spPr bwMode="auto">
              <a:xfrm>
                <a:off x="7003583" y="2402913"/>
                <a:ext cx="230188" cy="250825"/>
              </a:xfrm>
              <a:custGeom>
                <a:avLst/>
                <a:gdLst>
                  <a:gd name="T0" fmla="*/ 6 w 61"/>
                  <a:gd name="T1" fmla="*/ 36 h 67"/>
                  <a:gd name="T2" fmla="*/ 22 w 61"/>
                  <a:gd name="T3" fmla="*/ 0 h 67"/>
                  <a:gd name="T4" fmla="*/ 44 w 61"/>
                  <a:gd name="T5" fmla="*/ 19 h 67"/>
                  <a:gd name="T6" fmla="*/ 20 w 61"/>
                  <a:gd name="T7" fmla="*/ 65 h 67"/>
                  <a:gd name="T8" fmla="*/ 6 w 61"/>
                  <a:gd name="T9" fmla="*/ 36 h 67"/>
                </a:gdLst>
                <a:ahLst/>
                <a:cxnLst>
                  <a:cxn ang="0">
                    <a:pos x="T0" y="T1"/>
                  </a:cxn>
                  <a:cxn ang="0">
                    <a:pos x="T2" y="T3"/>
                  </a:cxn>
                  <a:cxn ang="0">
                    <a:pos x="T4" y="T5"/>
                  </a:cxn>
                  <a:cxn ang="0">
                    <a:pos x="T6" y="T7"/>
                  </a:cxn>
                  <a:cxn ang="0">
                    <a:pos x="T8" y="T9"/>
                  </a:cxn>
                </a:cxnLst>
                <a:rect l="0" t="0" r="r" b="b"/>
                <a:pathLst>
                  <a:path w="61" h="67">
                    <a:moveTo>
                      <a:pt x="6" y="36"/>
                    </a:moveTo>
                    <a:cubicBezTo>
                      <a:pt x="0" y="23"/>
                      <a:pt x="9" y="6"/>
                      <a:pt x="22" y="0"/>
                    </a:cubicBezTo>
                    <a:cubicBezTo>
                      <a:pt x="32" y="3"/>
                      <a:pt x="38" y="12"/>
                      <a:pt x="44" y="19"/>
                    </a:cubicBezTo>
                    <a:cubicBezTo>
                      <a:pt x="61" y="36"/>
                      <a:pt x="43" y="67"/>
                      <a:pt x="20" y="65"/>
                    </a:cubicBezTo>
                    <a:cubicBezTo>
                      <a:pt x="16" y="55"/>
                      <a:pt x="10" y="4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1">
                <a:extLst>
                  <a:ext uri="{FF2B5EF4-FFF2-40B4-BE49-F238E27FC236}">
                    <a16:creationId xmlns:a16="http://schemas.microsoft.com/office/drawing/2014/main" id="{0C1DF52F-4570-4CD2-A393-86FA819B064A}"/>
                  </a:ext>
                </a:extLst>
              </p:cNvPr>
              <p:cNvSpPr>
                <a:spLocks/>
              </p:cNvSpPr>
              <p:nvPr/>
            </p:nvSpPr>
            <p:spPr bwMode="auto">
              <a:xfrm>
                <a:off x="9770596" y="2390213"/>
                <a:ext cx="173038" cy="249238"/>
              </a:xfrm>
              <a:custGeom>
                <a:avLst/>
                <a:gdLst>
                  <a:gd name="T0" fmla="*/ 15 w 46"/>
                  <a:gd name="T1" fmla="*/ 10 h 66"/>
                  <a:gd name="T2" fmla="*/ 40 w 46"/>
                  <a:gd name="T3" fmla="*/ 21 h 66"/>
                  <a:gd name="T4" fmla="*/ 25 w 46"/>
                  <a:gd name="T5" fmla="*/ 66 h 66"/>
                  <a:gd name="T6" fmla="*/ 15 w 46"/>
                  <a:gd name="T7" fmla="*/ 10 h 66"/>
                </a:gdLst>
                <a:ahLst/>
                <a:cxnLst>
                  <a:cxn ang="0">
                    <a:pos x="T0" y="T1"/>
                  </a:cxn>
                  <a:cxn ang="0">
                    <a:pos x="T2" y="T3"/>
                  </a:cxn>
                  <a:cxn ang="0">
                    <a:pos x="T4" y="T5"/>
                  </a:cxn>
                  <a:cxn ang="0">
                    <a:pos x="T6" y="T7"/>
                  </a:cxn>
                </a:cxnLst>
                <a:rect l="0" t="0" r="r" b="b"/>
                <a:pathLst>
                  <a:path w="46" h="66">
                    <a:moveTo>
                      <a:pt x="15" y="10"/>
                    </a:moveTo>
                    <a:cubicBezTo>
                      <a:pt x="24" y="0"/>
                      <a:pt x="35" y="14"/>
                      <a:pt x="40" y="21"/>
                    </a:cubicBezTo>
                    <a:cubicBezTo>
                      <a:pt x="46" y="36"/>
                      <a:pt x="45" y="63"/>
                      <a:pt x="25" y="66"/>
                    </a:cubicBezTo>
                    <a:cubicBezTo>
                      <a:pt x="8" y="55"/>
                      <a:pt x="0" y="26"/>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4">
                <a:extLst>
                  <a:ext uri="{FF2B5EF4-FFF2-40B4-BE49-F238E27FC236}">
                    <a16:creationId xmlns:a16="http://schemas.microsoft.com/office/drawing/2014/main" id="{714C40D5-290B-48B7-8779-245912C98A9E}"/>
                  </a:ext>
                </a:extLst>
              </p:cNvPr>
              <p:cNvSpPr>
                <a:spLocks/>
              </p:cNvSpPr>
              <p:nvPr/>
            </p:nvSpPr>
            <p:spPr bwMode="auto">
              <a:xfrm>
                <a:off x="6738471" y="2623576"/>
                <a:ext cx="520700" cy="638175"/>
              </a:xfrm>
              <a:custGeom>
                <a:avLst/>
                <a:gdLst>
                  <a:gd name="T0" fmla="*/ 102 w 139"/>
                  <a:gd name="T1" fmla="*/ 43 h 170"/>
                  <a:gd name="T2" fmla="*/ 138 w 139"/>
                  <a:gd name="T3" fmla="*/ 0 h 170"/>
                  <a:gd name="T4" fmla="*/ 135 w 139"/>
                  <a:gd name="T5" fmla="*/ 25 h 170"/>
                  <a:gd name="T6" fmla="*/ 55 w 139"/>
                  <a:gd name="T7" fmla="*/ 152 h 170"/>
                  <a:gd name="T8" fmla="*/ 25 w 139"/>
                  <a:gd name="T9" fmla="*/ 163 h 170"/>
                  <a:gd name="T10" fmla="*/ 2 w 139"/>
                  <a:gd name="T11" fmla="*/ 134 h 170"/>
                  <a:gd name="T12" fmla="*/ 16 w 139"/>
                  <a:gd name="T13" fmla="*/ 117 h 170"/>
                  <a:gd name="T14" fmla="*/ 102 w 139"/>
                  <a:gd name="T15" fmla="*/ 43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70">
                    <a:moveTo>
                      <a:pt x="102" y="43"/>
                    </a:moveTo>
                    <a:cubicBezTo>
                      <a:pt x="115" y="30"/>
                      <a:pt x="124" y="12"/>
                      <a:pt x="138" y="0"/>
                    </a:cubicBezTo>
                    <a:cubicBezTo>
                      <a:pt x="138" y="8"/>
                      <a:pt x="139" y="17"/>
                      <a:pt x="135" y="25"/>
                    </a:cubicBezTo>
                    <a:cubicBezTo>
                      <a:pt x="115" y="71"/>
                      <a:pt x="85" y="112"/>
                      <a:pt x="55" y="152"/>
                    </a:cubicBezTo>
                    <a:cubicBezTo>
                      <a:pt x="48" y="161"/>
                      <a:pt x="36" y="170"/>
                      <a:pt x="25" y="163"/>
                    </a:cubicBezTo>
                    <a:cubicBezTo>
                      <a:pt x="15" y="155"/>
                      <a:pt x="5" y="147"/>
                      <a:pt x="2" y="134"/>
                    </a:cubicBezTo>
                    <a:cubicBezTo>
                      <a:pt x="0" y="125"/>
                      <a:pt x="9" y="121"/>
                      <a:pt x="16" y="117"/>
                    </a:cubicBezTo>
                    <a:cubicBezTo>
                      <a:pt x="50" y="99"/>
                      <a:pt x="76" y="71"/>
                      <a:pt x="10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5">
                <a:extLst>
                  <a:ext uri="{FF2B5EF4-FFF2-40B4-BE49-F238E27FC236}">
                    <a16:creationId xmlns:a16="http://schemas.microsoft.com/office/drawing/2014/main" id="{14C2C2C9-FBB1-4385-9285-541707E2104B}"/>
                  </a:ext>
                </a:extLst>
              </p:cNvPr>
              <p:cNvSpPr>
                <a:spLocks/>
              </p:cNvSpPr>
              <p:nvPr/>
            </p:nvSpPr>
            <p:spPr bwMode="auto">
              <a:xfrm>
                <a:off x="7435383" y="2664851"/>
                <a:ext cx="346075" cy="211138"/>
              </a:xfrm>
              <a:custGeom>
                <a:avLst/>
                <a:gdLst>
                  <a:gd name="T0" fmla="*/ 15 w 92"/>
                  <a:gd name="T1" fmla="*/ 17 h 56"/>
                  <a:gd name="T2" fmla="*/ 92 w 92"/>
                  <a:gd name="T3" fmla="*/ 0 h 56"/>
                  <a:gd name="T4" fmla="*/ 80 w 92"/>
                  <a:gd name="T5" fmla="*/ 36 h 56"/>
                  <a:gd name="T6" fmla="*/ 39 w 92"/>
                  <a:gd name="T7" fmla="*/ 56 h 56"/>
                  <a:gd name="T8" fmla="*/ 4 w 92"/>
                  <a:gd name="T9" fmla="*/ 34 h 56"/>
                  <a:gd name="T10" fmla="*/ 15 w 92"/>
                  <a:gd name="T11" fmla="*/ 17 h 56"/>
                </a:gdLst>
                <a:ahLst/>
                <a:cxnLst>
                  <a:cxn ang="0">
                    <a:pos x="T0" y="T1"/>
                  </a:cxn>
                  <a:cxn ang="0">
                    <a:pos x="T2" y="T3"/>
                  </a:cxn>
                  <a:cxn ang="0">
                    <a:pos x="T4" y="T5"/>
                  </a:cxn>
                  <a:cxn ang="0">
                    <a:pos x="T6" y="T7"/>
                  </a:cxn>
                  <a:cxn ang="0">
                    <a:pos x="T8" y="T9"/>
                  </a:cxn>
                  <a:cxn ang="0">
                    <a:pos x="T10" y="T11"/>
                  </a:cxn>
                </a:cxnLst>
                <a:rect l="0" t="0" r="r" b="b"/>
                <a:pathLst>
                  <a:path w="92" h="56">
                    <a:moveTo>
                      <a:pt x="15" y="17"/>
                    </a:moveTo>
                    <a:cubicBezTo>
                      <a:pt x="41" y="12"/>
                      <a:pt x="65" y="1"/>
                      <a:pt x="92" y="0"/>
                    </a:cubicBezTo>
                    <a:cubicBezTo>
                      <a:pt x="90" y="13"/>
                      <a:pt x="90" y="27"/>
                      <a:pt x="80" y="36"/>
                    </a:cubicBezTo>
                    <a:cubicBezTo>
                      <a:pt x="69" y="47"/>
                      <a:pt x="55" y="56"/>
                      <a:pt x="39" y="56"/>
                    </a:cubicBezTo>
                    <a:cubicBezTo>
                      <a:pt x="25" y="55"/>
                      <a:pt x="11" y="46"/>
                      <a:pt x="4" y="34"/>
                    </a:cubicBezTo>
                    <a:cubicBezTo>
                      <a:pt x="0" y="26"/>
                      <a:pt x="8" y="18"/>
                      <a:pt x="1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6">
                <a:extLst>
                  <a:ext uri="{FF2B5EF4-FFF2-40B4-BE49-F238E27FC236}">
                    <a16:creationId xmlns:a16="http://schemas.microsoft.com/office/drawing/2014/main" id="{3DBEFA24-1ACB-422B-91D1-76ABD928F931}"/>
                  </a:ext>
                </a:extLst>
              </p:cNvPr>
              <p:cNvSpPr>
                <a:spLocks/>
              </p:cNvSpPr>
              <p:nvPr/>
            </p:nvSpPr>
            <p:spPr bwMode="auto">
              <a:xfrm>
                <a:off x="9057808" y="2799788"/>
                <a:ext cx="244475" cy="277813"/>
              </a:xfrm>
              <a:custGeom>
                <a:avLst/>
                <a:gdLst>
                  <a:gd name="T0" fmla="*/ 6 w 65"/>
                  <a:gd name="T1" fmla="*/ 11 h 74"/>
                  <a:gd name="T2" fmla="*/ 23 w 65"/>
                  <a:gd name="T3" fmla="*/ 2 h 74"/>
                  <a:gd name="T4" fmla="*/ 58 w 65"/>
                  <a:gd name="T5" fmla="*/ 58 h 74"/>
                  <a:gd name="T6" fmla="*/ 19 w 65"/>
                  <a:gd name="T7" fmla="*/ 73 h 74"/>
                  <a:gd name="T8" fmla="*/ 6 w 65"/>
                  <a:gd name="T9" fmla="*/ 11 h 74"/>
                </a:gdLst>
                <a:ahLst/>
                <a:cxnLst>
                  <a:cxn ang="0">
                    <a:pos x="T0" y="T1"/>
                  </a:cxn>
                  <a:cxn ang="0">
                    <a:pos x="T2" y="T3"/>
                  </a:cxn>
                  <a:cxn ang="0">
                    <a:pos x="T4" y="T5"/>
                  </a:cxn>
                  <a:cxn ang="0">
                    <a:pos x="T6" y="T7"/>
                  </a:cxn>
                  <a:cxn ang="0">
                    <a:pos x="T8" y="T9"/>
                  </a:cxn>
                </a:cxnLst>
                <a:rect l="0" t="0" r="r" b="b"/>
                <a:pathLst>
                  <a:path w="65" h="74">
                    <a:moveTo>
                      <a:pt x="6" y="11"/>
                    </a:moveTo>
                    <a:cubicBezTo>
                      <a:pt x="7" y="3"/>
                      <a:pt x="16" y="0"/>
                      <a:pt x="23" y="2"/>
                    </a:cubicBezTo>
                    <a:cubicBezTo>
                      <a:pt x="47" y="6"/>
                      <a:pt x="65" y="34"/>
                      <a:pt x="58" y="58"/>
                    </a:cubicBezTo>
                    <a:cubicBezTo>
                      <a:pt x="52" y="73"/>
                      <a:pt x="33" y="74"/>
                      <a:pt x="19" y="73"/>
                    </a:cubicBezTo>
                    <a:cubicBezTo>
                      <a:pt x="27" y="50"/>
                      <a:pt x="0" y="34"/>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a:extLst>
                  <a:ext uri="{FF2B5EF4-FFF2-40B4-BE49-F238E27FC236}">
                    <a16:creationId xmlns:a16="http://schemas.microsoft.com/office/drawing/2014/main" id="{385E79E1-86BE-4E66-B28F-8A55EF3FF9AC}"/>
                  </a:ext>
                </a:extLst>
              </p:cNvPr>
              <p:cNvSpPr>
                <a:spLocks/>
              </p:cNvSpPr>
              <p:nvPr/>
            </p:nvSpPr>
            <p:spPr bwMode="auto">
              <a:xfrm>
                <a:off x="7773521" y="3618938"/>
                <a:ext cx="274638" cy="374650"/>
              </a:xfrm>
              <a:custGeom>
                <a:avLst/>
                <a:gdLst>
                  <a:gd name="T0" fmla="*/ 1 w 73"/>
                  <a:gd name="T1" fmla="*/ 0 h 100"/>
                  <a:gd name="T2" fmla="*/ 19 w 73"/>
                  <a:gd name="T3" fmla="*/ 0 h 100"/>
                  <a:gd name="T4" fmla="*/ 20 w 73"/>
                  <a:gd name="T5" fmla="*/ 61 h 100"/>
                  <a:gd name="T6" fmla="*/ 54 w 73"/>
                  <a:gd name="T7" fmla="*/ 61 h 100"/>
                  <a:gd name="T8" fmla="*/ 54 w 73"/>
                  <a:gd name="T9" fmla="*/ 0 h 100"/>
                  <a:gd name="T10" fmla="*/ 72 w 73"/>
                  <a:gd name="T11" fmla="*/ 0 h 100"/>
                  <a:gd name="T12" fmla="*/ 71 w 73"/>
                  <a:gd name="T13" fmla="*/ 65 h 100"/>
                  <a:gd name="T14" fmla="*/ 2 w 73"/>
                  <a:gd name="T15" fmla="*/ 66 h 100"/>
                  <a:gd name="T16" fmla="*/ 1 w 73"/>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0">
                    <a:moveTo>
                      <a:pt x="1" y="0"/>
                    </a:moveTo>
                    <a:cubicBezTo>
                      <a:pt x="7" y="0"/>
                      <a:pt x="13" y="0"/>
                      <a:pt x="19" y="0"/>
                    </a:cubicBezTo>
                    <a:cubicBezTo>
                      <a:pt x="20" y="20"/>
                      <a:pt x="18" y="41"/>
                      <a:pt x="20" y="61"/>
                    </a:cubicBezTo>
                    <a:cubicBezTo>
                      <a:pt x="20" y="80"/>
                      <a:pt x="54" y="80"/>
                      <a:pt x="54" y="61"/>
                    </a:cubicBezTo>
                    <a:cubicBezTo>
                      <a:pt x="55" y="41"/>
                      <a:pt x="54" y="20"/>
                      <a:pt x="54" y="0"/>
                    </a:cubicBezTo>
                    <a:cubicBezTo>
                      <a:pt x="60" y="0"/>
                      <a:pt x="66" y="0"/>
                      <a:pt x="72" y="0"/>
                    </a:cubicBezTo>
                    <a:cubicBezTo>
                      <a:pt x="72" y="22"/>
                      <a:pt x="73" y="44"/>
                      <a:pt x="71" y="65"/>
                    </a:cubicBezTo>
                    <a:cubicBezTo>
                      <a:pt x="69" y="100"/>
                      <a:pt x="6" y="100"/>
                      <a:pt x="2" y="66"/>
                    </a:cubicBezTo>
                    <a:cubicBezTo>
                      <a:pt x="0" y="44"/>
                      <a:pt x="2" y="2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a:extLst>
                  <a:ext uri="{FF2B5EF4-FFF2-40B4-BE49-F238E27FC236}">
                    <a16:creationId xmlns:a16="http://schemas.microsoft.com/office/drawing/2014/main" id="{B893AC80-3332-40CA-87C2-340ECA4FA3DB}"/>
                  </a:ext>
                </a:extLst>
              </p:cNvPr>
              <p:cNvSpPr>
                <a:spLocks/>
              </p:cNvSpPr>
              <p:nvPr/>
            </p:nvSpPr>
            <p:spPr bwMode="auto">
              <a:xfrm>
                <a:off x="9676933" y="3588776"/>
                <a:ext cx="293688" cy="376238"/>
              </a:xfrm>
              <a:custGeom>
                <a:avLst/>
                <a:gdLst>
                  <a:gd name="T0" fmla="*/ 14 w 78"/>
                  <a:gd name="T1" fmla="*/ 13 h 100"/>
                  <a:gd name="T2" fmla="*/ 72 w 78"/>
                  <a:gd name="T3" fmla="*/ 33 h 100"/>
                  <a:gd name="T4" fmla="*/ 55 w 78"/>
                  <a:gd name="T5" fmla="*/ 34 h 100"/>
                  <a:gd name="T6" fmla="*/ 38 w 78"/>
                  <a:gd name="T7" fmla="*/ 21 h 100"/>
                  <a:gd name="T8" fmla="*/ 24 w 78"/>
                  <a:gd name="T9" fmla="*/ 35 h 100"/>
                  <a:gd name="T10" fmla="*/ 64 w 78"/>
                  <a:gd name="T11" fmla="*/ 51 h 100"/>
                  <a:gd name="T12" fmla="*/ 59 w 78"/>
                  <a:gd name="T13" fmla="*/ 94 h 100"/>
                  <a:gd name="T14" fmla="*/ 17 w 78"/>
                  <a:gd name="T15" fmla="*/ 94 h 100"/>
                  <a:gd name="T16" fmla="*/ 0 w 78"/>
                  <a:gd name="T17" fmla="*/ 68 h 100"/>
                  <a:gd name="T18" fmla="*/ 17 w 78"/>
                  <a:gd name="T19" fmla="*/ 67 h 100"/>
                  <a:gd name="T20" fmla="*/ 38 w 78"/>
                  <a:gd name="T21" fmla="*/ 83 h 100"/>
                  <a:gd name="T22" fmla="*/ 54 w 78"/>
                  <a:gd name="T23" fmla="*/ 66 h 100"/>
                  <a:gd name="T24" fmla="*/ 11 w 78"/>
                  <a:gd name="T25" fmla="*/ 48 h 100"/>
                  <a:gd name="T26" fmla="*/ 14 w 78"/>
                  <a:gd name="T27"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00">
                    <a:moveTo>
                      <a:pt x="14" y="13"/>
                    </a:moveTo>
                    <a:cubicBezTo>
                      <a:pt x="34" y="0"/>
                      <a:pt x="69" y="6"/>
                      <a:pt x="72" y="33"/>
                    </a:cubicBezTo>
                    <a:cubicBezTo>
                      <a:pt x="66" y="34"/>
                      <a:pt x="61" y="34"/>
                      <a:pt x="55" y="34"/>
                    </a:cubicBezTo>
                    <a:cubicBezTo>
                      <a:pt x="50" y="29"/>
                      <a:pt x="46" y="20"/>
                      <a:pt x="38" y="21"/>
                    </a:cubicBezTo>
                    <a:cubicBezTo>
                      <a:pt x="30" y="20"/>
                      <a:pt x="16" y="26"/>
                      <a:pt x="24" y="35"/>
                    </a:cubicBezTo>
                    <a:cubicBezTo>
                      <a:pt x="36" y="42"/>
                      <a:pt x="52" y="42"/>
                      <a:pt x="64" y="51"/>
                    </a:cubicBezTo>
                    <a:cubicBezTo>
                      <a:pt x="78" y="61"/>
                      <a:pt x="75" y="86"/>
                      <a:pt x="59" y="94"/>
                    </a:cubicBezTo>
                    <a:cubicBezTo>
                      <a:pt x="46" y="100"/>
                      <a:pt x="30" y="100"/>
                      <a:pt x="17" y="94"/>
                    </a:cubicBezTo>
                    <a:cubicBezTo>
                      <a:pt x="7" y="89"/>
                      <a:pt x="4" y="78"/>
                      <a:pt x="0" y="68"/>
                    </a:cubicBezTo>
                    <a:cubicBezTo>
                      <a:pt x="6" y="68"/>
                      <a:pt x="11" y="67"/>
                      <a:pt x="17" y="67"/>
                    </a:cubicBezTo>
                    <a:cubicBezTo>
                      <a:pt x="22" y="74"/>
                      <a:pt x="27" y="85"/>
                      <a:pt x="38" y="83"/>
                    </a:cubicBezTo>
                    <a:cubicBezTo>
                      <a:pt x="47" y="85"/>
                      <a:pt x="60" y="76"/>
                      <a:pt x="54" y="66"/>
                    </a:cubicBezTo>
                    <a:cubicBezTo>
                      <a:pt x="41" y="57"/>
                      <a:pt x="23" y="58"/>
                      <a:pt x="11" y="48"/>
                    </a:cubicBezTo>
                    <a:cubicBezTo>
                      <a:pt x="1" y="39"/>
                      <a:pt x="3" y="21"/>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a:extLst>
                  <a:ext uri="{FF2B5EF4-FFF2-40B4-BE49-F238E27FC236}">
                    <a16:creationId xmlns:a16="http://schemas.microsoft.com/office/drawing/2014/main" id="{CA318D76-627D-4AD5-9C2E-7E7969B5F727}"/>
                  </a:ext>
                </a:extLst>
              </p:cNvPr>
              <p:cNvSpPr>
                <a:spLocks/>
              </p:cNvSpPr>
              <p:nvPr/>
            </p:nvSpPr>
            <p:spPr bwMode="auto">
              <a:xfrm>
                <a:off x="5074771" y="3618938"/>
                <a:ext cx="277813" cy="333375"/>
              </a:xfrm>
              <a:custGeom>
                <a:avLst/>
                <a:gdLst>
                  <a:gd name="T0" fmla="*/ 6 w 74"/>
                  <a:gd name="T1" fmla="*/ 0 h 89"/>
                  <a:gd name="T2" fmla="*/ 73 w 74"/>
                  <a:gd name="T3" fmla="*/ 0 h 89"/>
                  <a:gd name="T4" fmla="*/ 67 w 74"/>
                  <a:gd name="T5" fmla="*/ 20 h 89"/>
                  <a:gd name="T6" fmla="*/ 23 w 74"/>
                  <a:gd name="T7" fmla="*/ 74 h 89"/>
                  <a:gd name="T8" fmla="*/ 73 w 74"/>
                  <a:gd name="T9" fmla="*/ 74 h 89"/>
                  <a:gd name="T10" fmla="*/ 74 w 74"/>
                  <a:gd name="T11" fmla="*/ 89 h 89"/>
                  <a:gd name="T12" fmla="*/ 0 w 74"/>
                  <a:gd name="T13" fmla="*/ 89 h 89"/>
                  <a:gd name="T14" fmla="*/ 6 w 74"/>
                  <a:gd name="T15" fmla="*/ 67 h 89"/>
                  <a:gd name="T16" fmla="*/ 48 w 74"/>
                  <a:gd name="T17" fmla="*/ 15 h 89"/>
                  <a:gd name="T18" fmla="*/ 6 w 74"/>
                  <a:gd name="T19" fmla="*/ 15 h 89"/>
                  <a:gd name="T20" fmla="*/ 6 w 7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9">
                    <a:moveTo>
                      <a:pt x="6" y="0"/>
                    </a:moveTo>
                    <a:cubicBezTo>
                      <a:pt x="29" y="0"/>
                      <a:pt x="51" y="0"/>
                      <a:pt x="73" y="0"/>
                    </a:cubicBezTo>
                    <a:cubicBezTo>
                      <a:pt x="71" y="7"/>
                      <a:pt x="72" y="15"/>
                      <a:pt x="67" y="20"/>
                    </a:cubicBezTo>
                    <a:cubicBezTo>
                      <a:pt x="52" y="38"/>
                      <a:pt x="37" y="56"/>
                      <a:pt x="23" y="74"/>
                    </a:cubicBezTo>
                    <a:cubicBezTo>
                      <a:pt x="40" y="74"/>
                      <a:pt x="57" y="74"/>
                      <a:pt x="73" y="74"/>
                    </a:cubicBezTo>
                    <a:cubicBezTo>
                      <a:pt x="73" y="79"/>
                      <a:pt x="74" y="84"/>
                      <a:pt x="74" y="89"/>
                    </a:cubicBezTo>
                    <a:cubicBezTo>
                      <a:pt x="49" y="89"/>
                      <a:pt x="25" y="89"/>
                      <a:pt x="0" y="89"/>
                    </a:cubicBezTo>
                    <a:cubicBezTo>
                      <a:pt x="1" y="81"/>
                      <a:pt x="0" y="73"/>
                      <a:pt x="6" y="67"/>
                    </a:cubicBezTo>
                    <a:cubicBezTo>
                      <a:pt x="19" y="50"/>
                      <a:pt x="34" y="33"/>
                      <a:pt x="48" y="15"/>
                    </a:cubicBezTo>
                    <a:cubicBezTo>
                      <a:pt x="34" y="15"/>
                      <a:pt x="20" y="15"/>
                      <a:pt x="6" y="15"/>
                    </a:cubicBezTo>
                    <a:cubicBezTo>
                      <a:pt x="6" y="11"/>
                      <a:pt x="6" y="4"/>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a:extLst>
                  <a:ext uri="{FF2B5EF4-FFF2-40B4-BE49-F238E27FC236}">
                    <a16:creationId xmlns:a16="http://schemas.microsoft.com/office/drawing/2014/main" id="{DD13B3D9-6540-4C13-95AF-3183DD1F5F4C}"/>
                  </a:ext>
                </a:extLst>
              </p:cNvPr>
              <p:cNvSpPr>
                <a:spLocks/>
              </p:cNvSpPr>
              <p:nvPr/>
            </p:nvSpPr>
            <p:spPr bwMode="auto">
              <a:xfrm>
                <a:off x="5420846" y="3618938"/>
                <a:ext cx="265113" cy="333375"/>
              </a:xfrm>
              <a:custGeom>
                <a:avLst/>
                <a:gdLst>
                  <a:gd name="T0" fmla="*/ 0 w 71"/>
                  <a:gd name="T1" fmla="*/ 0 h 89"/>
                  <a:gd name="T2" fmla="*/ 18 w 71"/>
                  <a:gd name="T3" fmla="*/ 0 h 89"/>
                  <a:gd name="T4" fmla="*/ 18 w 71"/>
                  <a:gd name="T5" fmla="*/ 35 h 89"/>
                  <a:gd name="T6" fmla="*/ 53 w 71"/>
                  <a:gd name="T7" fmla="*/ 35 h 89"/>
                  <a:gd name="T8" fmla="*/ 53 w 71"/>
                  <a:gd name="T9" fmla="*/ 0 h 89"/>
                  <a:gd name="T10" fmla="*/ 71 w 71"/>
                  <a:gd name="T11" fmla="*/ 0 h 89"/>
                  <a:gd name="T12" fmla="*/ 71 w 71"/>
                  <a:gd name="T13" fmla="*/ 89 h 89"/>
                  <a:gd name="T14" fmla="*/ 53 w 71"/>
                  <a:gd name="T15" fmla="*/ 89 h 89"/>
                  <a:gd name="T16" fmla="*/ 53 w 71"/>
                  <a:gd name="T17" fmla="*/ 50 h 89"/>
                  <a:gd name="T18" fmla="*/ 18 w 71"/>
                  <a:gd name="T19" fmla="*/ 50 h 89"/>
                  <a:gd name="T20" fmla="*/ 18 w 71"/>
                  <a:gd name="T21" fmla="*/ 89 h 89"/>
                  <a:gd name="T22" fmla="*/ 0 w 71"/>
                  <a:gd name="T23" fmla="*/ 89 h 89"/>
                  <a:gd name="T24" fmla="*/ 0 w 71"/>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9">
                    <a:moveTo>
                      <a:pt x="0" y="0"/>
                    </a:moveTo>
                    <a:cubicBezTo>
                      <a:pt x="6" y="0"/>
                      <a:pt x="12" y="0"/>
                      <a:pt x="18" y="0"/>
                    </a:cubicBezTo>
                    <a:cubicBezTo>
                      <a:pt x="18" y="12"/>
                      <a:pt x="18" y="23"/>
                      <a:pt x="18" y="35"/>
                    </a:cubicBezTo>
                    <a:cubicBezTo>
                      <a:pt x="29" y="35"/>
                      <a:pt x="41" y="35"/>
                      <a:pt x="53" y="35"/>
                    </a:cubicBezTo>
                    <a:cubicBezTo>
                      <a:pt x="53" y="23"/>
                      <a:pt x="53" y="12"/>
                      <a:pt x="53" y="0"/>
                    </a:cubicBezTo>
                    <a:cubicBezTo>
                      <a:pt x="59" y="0"/>
                      <a:pt x="65" y="0"/>
                      <a:pt x="71" y="0"/>
                    </a:cubicBezTo>
                    <a:cubicBezTo>
                      <a:pt x="71" y="30"/>
                      <a:pt x="71" y="59"/>
                      <a:pt x="71" y="89"/>
                    </a:cubicBezTo>
                    <a:cubicBezTo>
                      <a:pt x="65" y="89"/>
                      <a:pt x="59" y="89"/>
                      <a:pt x="53" y="89"/>
                    </a:cubicBezTo>
                    <a:cubicBezTo>
                      <a:pt x="53" y="76"/>
                      <a:pt x="53" y="63"/>
                      <a:pt x="53" y="50"/>
                    </a:cubicBezTo>
                    <a:cubicBezTo>
                      <a:pt x="41" y="50"/>
                      <a:pt x="29" y="50"/>
                      <a:pt x="18" y="50"/>
                    </a:cubicBezTo>
                    <a:cubicBezTo>
                      <a:pt x="18" y="63"/>
                      <a:pt x="18" y="76"/>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a:extLst>
                  <a:ext uri="{FF2B5EF4-FFF2-40B4-BE49-F238E27FC236}">
                    <a16:creationId xmlns:a16="http://schemas.microsoft.com/office/drawing/2014/main" id="{101EB9DC-E6F7-4CDA-88E1-73D2F09870E8}"/>
                  </a:ext>
                </a:extLst>
              </p:cNvPr>
              <p:cNvSpPr>
                <a:spLocks/>
              </p:cNvSpPr>
              <p:nvPr/>
            </p:nvSpPr>
            <p:spPr bwMode="auto">
              <a:xfrm>
                <a:off x="5781208" y="3618938"/>
                <a:ext cx="254000" cy="333375"/>
              </a:xfrm>
              <a:custGeom>
                <a:avLst/>
                <a:gdLst>
                  <a:gd name="T0" fmla="*/ 0 w 68"/>
                  <a:gd name="T1" fmla="*/ 0 h 89"/>
                  <a:gd name="T2" fmla="*/ 66 w 68"/>
                  <a:gd name="T3" fmla="*/ 0 h 89"/>
                  <a:gd name="T4" fmla="*/ 67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7" y="15"/>
                    </a:cubicBezTo>
                    <a:cubicBezTo>
                      <a:pt x="51"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6"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a:extLst>
                  <a:ext uri="{FF2B5EF4-FFF2-40B4-BE49-F238E27FC236}">
                    <a16:creationId xmlns:a16="http://schemas.microsoft.com/office/drawing/2014/main" id="{1C5CBE34-5C52-48B6-9101-62FC723F23CA}"/>
                  </a:ext>
                </a:extLst>
              </p:cNvPr>
              <p:cNvSpPr>
                <a:spLocks/>
              </p:cNvSpPr>
              <p:nvPr/>
            </p:nvSpPr>
            <p:spPr bwMode="auto">
              <a:xfrm>
                <a:off x="6092358" y="3618938"/>
                <a:ext cx="220663" cy="360363"/>
              </a:xfrm>
              <a:custGeom>
                <a:avLst/>
                <a:gdLst>
                  <a:gd name="T0" fmla="*/ 39 w 59"/>
                  <a:gd name="T1" fmla="*/ 0 h 96"/>
                  <a:gd name="T2" fmla="*/ 57 w 59"/>
                  <a:gd name="T3" fmla="*/ 0 h 96"/>
                  <a:gd name="T4" fmla="*/ 56 w 59"/>
                  <a:gd name="T5" fmla="*/ 69 h 96"/>
                  <a:gd name="T6" fmla="*/ 9 w 59"/>
                  <a:gd name="T7" fmla="*/ 85 h 96"/>
                  <a:gd name="T8" fmla="*/ 0 w 59"/>
                  <a:gd name="T9" fmla="*/ 62 h 96"/>
                  <a:gd name="T10" fmla="*/ 15 w 59"/>
                  <a:gd name="T11" fmla="*/ 60 h 96"/>
                  <a:gd name="T12" fmla="*/ 36 w 59"/>
                  <a:gd name="T13" fmla="*/ 73 h 96"/>
                  <a:gd name="T14" fmla="*/ 39 w 59"/>
                  <a:gd name="T15" fmla="*/ 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6">
                    <a:moveTo>
                      <a:pt x="39" y="0"/>
                    </a:moveTo>
                    <a:cubicBezTo>
                      <a:pt x="45" y="0"/>
                      <a:pt x="51" y="0"/>
                      <a:pt x="57" y="0"/>
                    </a:cubicBezTo>
                    <a:cubicBezTo>
                      <a:pt x="57" y="23"/>
                      <a:pt x="59" y="46"/>
                      <a:pt x="56" y="69"/>
                    </a:cubicBezTo>
                    <a:cubicBezTo>
                      <a:pt x="53" y="90"/>
                      <a:pt x="24" y="96"/>
                      <a:pt x="9" y="85"/>
                    </a:cubicBezTo>
                    <a:cubicBezTo>
                      <a:pt x="2" y="79"/>
                      <a:pt x="2" y="70"/>
                      <a:pt x="0" y="62"/>
                    </a:cubicBezTo>
                    <a:cubicBezTo>
                      <a:pt x="5" y="61"/>
                      <a:pt x="10" y="60"/>
                      <a:pt x="15" y="60"/>
                    </a:cubicBezTo>
                    <a:cubicBezTo>
                      <a:pt x="18" y="69"/>
                      <a:pt x="25" y="80"/>
                      <a:pt x="36" y="73"/>
                    </a:cubicBezTo>
                    <a:cubicBezTo>
                      <a:pt x="43" y="49"/>
                      <a:pt x="38" y="24"/>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a:extLst>
                  <a:ext uri="{FF2B5EF4-FFF2-40B4-BE49-F238E27FC236}">
                    <a16:creationId xmlns:a16="http://schemas.microsoft.com/office/drawing/2014/main" id="{9E0601A9-011B-48A3-8E58-6221E5698683}"/>
                  </a:ext>
                </a:extLst>
              </p:cNvPr>
              <p:cNvSpPr>
                <a:spLocks/>
              </p:cNvSpPr>
              <p:nvPr/>
            </p:nvSpPr>
            <p:spPr bwMode="auto">
              <a:xfrm>
                <a:off x="6403508" y="3618938"/>
                <a:ext cx="68263" cy="333375"/>
              </a:xfrm>
              <a:custGeom>
                <a:avLst/>
                <a:gdLst>
                  <a:gd name="T0" fmla="*/ 0 w 18"/>
                  <a:gd name="T1" fmla="*/ 89 h 89"/>
                  <a:gd name="T2" fmla="*/ 0 w 18"/>
                  <a:gd name="T3" fmla="*/ 0 h 89"/>
                  <a:gd name="T4" fmla="*/ 18 w 18"/>
                  <a:gd name="T5" fmla="*/ 0 h 89"/>
                  <a:gd name="T6" fmla="*/ 18 w 18"/>
                  <a:gd name="T7" fmla="*/ 89 h 89"/>
                  <a:gd name="T8" fmla="*/ 0 w 18"/>
                  <a:gd name="T9" fmla="*/ 89 h 89"/>
                </a:gdLst>
                <a:ahLst/>
                <a:cxnLst>
                  <a:cxn ang="0">
                    <a:pos x="T0" y="T1"/>
                  </a:cxn>
                  <a:cxn ang="0">
                    <a:pos x="T2" y="T3"/>
                  </a:cxn>
                  <a:cxn ang="0">
                    <a:pos x="T4" y="T5"/>
                  </a:cxn>
                  <a:cxn ang="0">
                    <a:pos x="T6" y="T7"/>
                  </a:cxn>
                  <a:cxn ang="0">
                    <a:pos x="T8" y="T9"/>
                  </a:cxn>
                </a:cxnLst>
                <a:rect l="0" t="0" r="r" b="b"/>
                <a:pathLst>
                  <a:path w="18" h="89">
                    <a:moveTo>
                      <a:pt x="0" y="89"/>
                    </a:moveTo>
                    <a:cubicBezTo>
                      <a:pt x="0" y="59"/>
                      <a:pt x="0" y="30"/>
                      <a:pt x="0" y="0"/>
                    </a:cubicBezTo>
                    <a:cubicBezTo>
                      <a:pt x="6" y="0"/>
                      <a:pt x="12" y="0"/>
                      <a:pt x="18" y="0"/>
                    </a:cubicBezTo>
                    <a:cubicBezTo>
                      <a:pt x="18" y="30"/>
                      <a:pt x="18" y="59"/>
                      <a:pt x="18" y="89"/>
                    </a:cubicBezTo>
                    <a:cubicBezTo>
                      <a:pt x="12" y="89"/>
                      <a:pt x="6" y="89"/>
                      <a:pt x="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2">
                <a:extLst>
                  <a:ext uri="{FF2B5EF4-FFF2-40B4-BE49-F238E27FC236}">
                    <a16:creationId xmlns:a16="http://schemas.microsoft.com/office/drawing/2014/main" id="{B3F93A33-AEFE-4F07-BA01-960455D47E3B}"/>
                  </a:ext>
                </a:extLst>
              </p:cNvPr>
              <p:cNvSpPr>
                <a:spLocks noEditPoints="1"/>
              </p:cNvSpPr>
              <p:nvPr/>
            </p:nvSpPr>
            <p:spPr bwMode="auto">
              <a:xfrm>
                <a:off x="6527333" y="3618938"/>
                <a:ext cx="334963" cy="333375"/>
              </a:xfrm>
              <a:custGeom>
                <a:avLst/>
                <a:gdLst>
                  <a:gd name="T0" fmla="*/ 34 w 89"/>
                  <a:gd name="T1" fmla="*/ 0 h 89"/>
                  <a:gd name="T2" fmla="*/ 53 w 89"/>
                  <a:gd name="T3" fmla="*/ 0 h 89"/>
                  <a:gd name="T4" fmla="*/ 89 w 89"/>
                  <a:gd name="T5" fmla="*/ 89 h 89"/>
                  <a:gd name="T6" fmla="*/ 70 w 89"/>
                  <a:gd name="T7" fmla="*/ 89 h 89"/>
                  <a:gd name="T8" fmla="*/ 62 w 89"/>
                  <a:gd name="T9" fmla="*/ 69 h 89"/>
                  <a:gd name="T10" fmla="*/ 26 w 89"/>
                  <a:gd name="T11" fmla="*/ 69 h 89"/>
                  <a:gd name="T12" fmla="*/ 19 w 89"/>
                  <a:gd name="T13" fmla="*/ 89 h 89"/>
                  <a:gd name="T14" fmla="*/ 0 w 89"/>
                  <a:gd name="T15" fmla="*/ 89 h 89"/>
                  <a:gd name="T16" fmla="*/ 34 w 89"/>
                  <a:gd name="T17" fmla="*/ 0 h 89"/>
                  <a:gd name="T18" fmla="*/ 44 w 89"/>
                  <a:gd name="T19" fmla="*/ 21 h 89"/>
                  <a:gd name="T20" fmla="*/ 32 w 89"/>
                  <a:gd name="T21" fmla="*/ 54 h 89"/>
                  <a:gd name="T22" fmla="*/ 56 w 89"/>
                  <a:gd name="T23" fmla="*/ 54 h 89"/>
                  <a:gd name="T24" fmla="*/ 44 w 89"/>
                  <a:gd name="T25" fmla="*/ 2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89">
                    <a:moveTo>
                      <a:pt x="34" y="0"/>
                    </a:moveTo>
                    <a:cubicBezTo>
                      <a:pt x="41" y="0"/>
                      <a:pt x="47" y="0"/>
                      <a:pt x="53" y="0"/>
                    </a:cubicBezTo>
                    <a:cubicBezTo>
                      <a:pt x="65" y="30"/>
                      <a:pt x="77" y="59"/>
                      <a:pt x="89" y="89"/>
                    </a:cubicBezTo>
                    <a:cubicBezTo>
                      <a:pt x="82" y="89"/>
                      <a:pt x="76" y="89"/>
                      <a:pt x="70" y="89"/>
                    </a:cubicBezTo>
                    <a:cubicBezTo>
                      <a:pt x="67" y="82"/>
                      <a:pt x="64" y="75"/>
                      <a:pt x="62" y="69"/>
                    </a:cubicBezTo>
                    <a:cubicBezTo>
                      <a:pt x="50" y="69"/>
                      <a:pt x="38" y="69"/>
                      <a:pt x="26" y="69"/>
                    </a:cubicBezTo>
                    <a:cubicBezTo>
                      <a:pt x="24" y="75"/>
                      <a:pt x="21" y="82"/>
                      <a:pt x="19" y="89"/>
                    </a:cubicBezTo>
                    <a:cubicBezTo>
                      <a:pt x="13" y="89"/>
                      <a:pt x="6" y="89"/>
                      <a:pt x="0" y="89"/>
                    </a:cubicBezTo>
                    <a:cubicBezTo>
                      <a:pt x="11" y="59"/>
                      <a:pt x="23" y="30"/>
                      <a:pt x="34" y="0"/>
                    </a:cubicBezTo>
                    <a:close/>
                    <a:moveTo>
                      <a:pt x="44" y="21"/>
                    </a:moveTo>
                    <a:cubicBezTo>
                      <a:pt x="40" y="32"/>
                      <a:pt x="36" y="43"/>
                      <a:pt x="32" y="54"/>
                    </a:cubicBezTo>
                    <a:cubicBezTo>
                      <a:pt x="40" y="54"/>
                      <a:pt x="48" y="54"/>
                      <a:pt x="56" y="54"/>
                    </a:cubicBezTo>
                    <a:cubicBezTo>
                      <a:pt x="52" y="43"/>
                      <a:pt x="48" y="32"/>
                      <a:pt x="4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a16="http://schemas.microsoft.com/office/drawing/2014/main" id="{2BFBA4E5-CE96-4B87-B920-08889D94CBC6}"/>
                  </a:ext>
                </a:extLst>
              </p:cNvPr>
              <p:cNvSpPr>
                <a:spLocks/>
              </p:cNvSpPr>
              <p:nvPr/>
            </p:nvSpPr>
            <p:spPr bwMode="auto">
              <a:xfrm>
                <a:off x="6925796" y="3618938"/>
                <a:ext cx="261938" cy="333375"/>
              </a:xfrm>
              <a:custGeom>
                <a:avLst/>
                <a:gdLst>
                  <a:gd name="T0" fmla="*/ 0 w 70"/>
                  <a:gd name="T1" fmla="*/ 0 h 89"/>
                  <a:gd name="T2" fmla="*/ 17 w 70"/>
                  <a:gd name="T3" fmla="*/ 0 h 89"/>
                  <a:gd name="T4" fmla="*/ 53 w 70"/>
                  <a:gd name="T5" fmla="*/ 59 h 89"/>
                  <a:gd name="T6" fmla="*/ 54 w 70"/>
                  <a:gd name="T7" fmla="*/ 0 h 89"/>
                  <a:gd name="T8" fmla="*/ 70 w 70"/>
                  <a:gd name="T9" fmla="*/ 0 h 89"/>
                  <a:gd name="T10" fmla="*/ 70 w 70"/>
                  <a:gd name="T11" fmla="*/ 89 h 89"/>
                  <a:gd name="T12" fmla="*/ 52 w 70"/>
                  <a:gd name="T13" fmla="*/ 89 h 89"/>
                  <a:gd name="T14" fmla="*/ 16 w 70"/>
                  <a:gd name="T15" fmla="*/ 31 h 89"/>
                  <a:gd name="T16" fmla="*/ 16 w 70"/>
                  <a:gd name="T17" fmla="*/ 89 h 89"/>
                  <a:gd name="T18" fmla="*/ 0 w 70"/>
                  <a:gd name="T19" fmla="*/ 89 h 89"/>
                  <a:gd name="T20" fmla="*/ 0 w 70"/>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9">
                    <a:moveTo>
                      <a:pt x="0" y="0"/>
                    </a:moveTo>
                    <a:cubicBezTo>
                      <a:pt x="6" y="0"/>
                      <a:pt x="11" y="0"/>
                      <a:pt x="17" y="0"/>
                    </a:cubicBezTo>
                    <a:cubicBezTo>
                      <a:pt x="29" y="20"/>
                      <a:pt x="41" y="40"/>
                      <a:pt x="53" y="59"/>
                    </a:cubicBezTo>
                    <a:cubicBezTo>
                      <a:pt x="54" y="39"/>
                      <a:pt x="54" y="20"/>
                      <a:pt x="54" y="0"/>
                    </a:cubicBezTo>
                    <a:cubicBezTo>
                      <a:pt x="59" y="0"/>
                      <a:pt x="65" y="0"/>
                      <a:pt x="70" y="0"/>
                    </a:cubicBezTo>
                    <a:cubicBezTo>
                      <a:pt x="70" y="30"/>
                      <a:pt x="70" y="59"/>
                      <a:pt x="70" y="89"/>
                    </a:cubicBezTo>
                    <a:cubicBezTo>
                      <a:pt x="64" y="89"/>
                      <a:pt x="58" y="89"/>
                      <a:pt x="52" y="89"/>
                    </a:cubicBezTo>
                    <a:cubicBezTo>
                      <a:pt x="40" y="70"/>
                      <a:pt x="29" y="50"/>
                      <a:pt x="16" y="31"/>
                    </a:cubicBezTo>
                    <a:cubicBezTo>
                      <a:pt x="16" y="51"/>
                      <a:pt x="16" y="70"/>
                      <a:pt x="16" y="89"/>
                    </a:cubicBezTo>
                    <a:cubicBezTo>
                      <a:pt x="11" y="89"/>
                      <a:pt x="5"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4">
                <a:extLst>
                  <a:ext uri="{FF2B5EF4-FFF2-40B4-BE49-F238E27FC236}">
                    <a16:creationId xmlns:a16="http://schemas.microsoft.com/office/drawing/2014/main" id="{C306D7B9-032D-4749-9E4D-B6739D7EA0B5}"/>
                  </a:ext>
                </a:extLst>
              </p:cNvPr>
              <p:cNvSpPr>
                <a:spLocks/>
              </p:cNvSpPr>
              <p:nvPr/>
            </p:nvSpPr>
            <p:spPr bwMode="auto">
              <a:xfrm>
                <a:off x="7244883" y="3607826"/>
                <a:ext cx="341313" cy="368300"/>
              </a:xfrm>
              <a:custGeom>
                <a:avLst/>
                <a:gdLst>
                  <a:gd name="T0" fmla="*/ 32 w 91"/>
                  <a:gd name="T1" fmla="*/ 6 h 98"/>
                  <a:gd name="T2" fmla="*/ 73 w 91"/>
                  <a:gd name="T3" fmla="*/ 5 h 98"/>
                  <a:gd name="T4" fmla="*/ 91 w 91"/>
                  <a:gd name="T5" fmla="*/ 27 h 98"/>
                  <a:gd name="T6" fmla="*/ 74 w 91"/>
                  <a:gd name="T7" fmla="*/ 31 h 98"/>
                  <a:gd name="T8" fmla="*/ 30 w 91"/>
                  <a:gd name="T9" fmla="*/ 29 h 98"/>
                  <a:gd name="T10" fmla="*/ 39 w 91"/>
                  <a:gd name="T11" fmla="*/ 75 h 98"/>
                  <a:gd name="T12" fmla="*/ 73 w 91"/>
                  <a:gd name="T13" fmla="*/ 72 h 98"/>
                  <a:gd name="T14" fmla="*/ 73 w 91"/>
                  <a:gd name="T15" fmla="*/ 59 h 98"/>
                  <a:gd name="T16" fmla="*/ 53 w 91"/>
                  <a:gd name="T17" fmla="*/ 59 h 98"/>
                  <a:gd name="T18" fmla="*/ 52 w 91"/>
                  <a:gd name="T19" fmla="*/ 44 h 98"/>
                  <a:gd name="T20" fmla="*/ 91 w 91"/>
                  <a:gd name="T21" fmla="*/ 44 h 98"/>
                  <a:gd name="T22" fmla="*/ 91 w 91"/>
                  <a:gd name="T23" fmla="*/ 81 h 98"/>
                  <a:gd name="T24" fmla="*/ 33 w 91"/>
                  <a:gd name="T25" fmla="*/ 89 h 98"/>
                  <a:gd name="T26" fmla="*/ 32 w 91"/>
                  <a:gd name="T2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8">
                    <a:moveTo>
                      <a:pt x="32" y="6"/>
                    </a:moveTo>
                    <a:cubicBezTo>
                      <a:pt x="45" y="0"/>
                      <a:pt x="60" y="1"/>
                      <a:pt x="73" y="5"/>
                    </a:cubicBezTo>
                    <a:cubicBezTo>
                      <a:pt x="82" y="9"/>
                      <a:pt x="86" y="19"/>
                      <a:pt x="91" y="27"/>
                    </a:cubicBezTo>
                    <a:cubicBezTo>
                      <a:pt x="86" y="28"/>
                      <a:pt x="80" y="30"/>
                      <a:pt x="74" y="31"/>
                    </a:cubicBezTo>
                    <a:cubicBezTo>
                      <a:pt x="66" y="14"/>
                      <a:pt x="40" y="12"/>
                      <a:pt x="30" y="29"/>
                    </a:cubicBezTo>
                    <a:cubicBezTo>
                      <a:pt x="24" y="43"/>
                      <a:pt x="24" y="65"/>
                      <a:pt x="39" y="75"/>
                    </a:cubicBezTo>
                    <a:cubicBezTo>
                      <a:pt x="50" y="82"/>
                      <a:pt x="62" y="76"/>
                      <a:pt x="73" y="72"/>
                    </a:cubicBezTo>
                    <a:cubicBezTo>
                      <a:pt x="73" y="69"/>
                      <a:pt x="73" y="63"/>
                      <a:pt x="73" y="59"/>
                    </a:cubicBezTo>
                    <a:cubicBezTo>
                      <a:pt x="66" y="59"/>
                      <a:pt x="59" y="59"/>
                      <a:pt x="53" y="59"/>
                    </a:cubicBezTo>
                    <a:cubicBezTo>
                      <a:pt x="53" y="54"/>
                      <a:pt x="52" y="49"/>
                      <a:pt x="52" y="44"/>
                    </a:cubicBezTo>
                    <a:cubicBezTo>
                      <a:pt x="65" y="44"/>
                      <a:pt x="78" y="44"/>
                      <a:pt x="91" y="44"/>
                    </a:cubicBezTo>
                    <a:cubicBezTo>
                      <a:pt x="91" y="56"/>
                      <a:pt x="91" y="69"/>
                      <a:pt x="91" y="81"/>
                    </a:cubicBezTo>
                    <a:cubicBezTo>
                      <a:pt x="74" y="92"/>
                      <a:pt x="52" y="98"/>
                      <a:pt x="33" y="89"/>
                    </a:cubicBezTo>
                    <a:cubicBezTo>
                      <a:pt x="0" y="75"/>
                      <a:pt x="0" y="21"/>
                      <a:pt x="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5">
                <a:extLst>
                  <a:ext uri="{FF2B5EF4-FFF2-40B4-BE49-F238E27FC236}">
                    <a16:creationId xmlns:a16="http://schemas.microsoft.com/office/drawing/2014/main" id="{A4CD82FC-E91A-4CCC-8C8E-41FDC032373C}"/>
                  </a:ext>
                </a:extLst>
              </p:cNvPr>
              <p:cNvSpPr>
                <a:spLocks/>
              </p:cNvSpPr>
              <p:nvPr/>
            </p:nvSpPr>
            <p:spPr bwMode="auto">
              <a:xfrm>
                <a:off x="8141821" y="3618938"/>
                <a:ext cx="266700" cy="333375"/>
              </a:xfrm>
              <a:custGeom>
                <a:avLst/>
                <a:gdLst>
                  <a:gd name="T0" fmla="*/ 0 w 71"/>
                  <a:gd name="T1" fmla="*/ 0 h 89"/>
                  <a:gd name="T2" fmla="*/ 18 w 71"/>
                  <a:gd name="T3" fmla="*/ 0 h 89"/>
                  <a:gd name="T4" fmla="*/ 54 w 71"/>
                  <a:gd name="T5" fmla="*/ 59 h 89"/>
                  <a:gd name="T6" fmla="*/ 54 w 71"/>
                  <a:gd name="T7" fmla="*/ 0 h 89"/>
                  <a:gd name="T8" fmla="*/ 71 w 71"/>
                  <a:gd name="T9" fmla="*/ 0 h 89"/>
                  <a:gd name="T10" fmla="*/ 71 w 71"/>
                  <a:gd name="T11" fmla="*/ 89 h 89"/>
                  <a:gd name="T12" fmla="*/ 52 w 71"/>
                  <a:gd name="T13" fmla="*/ 89 h 89"/>
                  <a:gd name="T14" fmla="*/ 17 w 71"/>
                  <a:gd name="T15" fmla="*/ 32 h 89"/>
                  <a:gd name="T16" fmla="*/ 17 w 71"/>
                  <a:gd name="T17" fmla="*/ 89 h 89"/>
                  <a:gd name="T18" fmla="*/ 0 w 71"/>
                  <a:gd name="T19" fmla="*/ 89 h 89"/>
                  <a:gd name="T20" fmla="*/ 0 w 7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9">
                    <a:moveTo>
                      <a:pt x="0" y="0"/>
                    </a:moveTo>
                    <a:cubicBezTo>
                      <a:pt x="6" y="0"/>
                      <a:pt x="12" y="0"/>
                      <a:pt x="18" y="0"/>
                    </a:cubicBezTo>
                    <a:cubicBezTo>
                      <a:pt x="30" y="20"/>
                      <a:pt x="42" y="39"/>
                      <a:pt x="54" y="59"/>
                    </a:cubicBezTo>
                    <a:cubicBezTo>
                      <a:pt x="54" y="39"/>
                      <a:pt x="54" y="20"/>
                      <a:pt x="54" y="0"/>
                    </a:cubicBezTo>
                    <a:cubicBezTo>
                      <a:pt x="60" y="0"/>
                      <a:pt x="65" y="0"/>
                      <a:pt x="71" y="0"/>
                    </a:cubicBezTo>
                    <a:cubicBezTo>
                      <a:pt x="71" y="30"/>
                      <a:pt x="71" y="59"/>
                      <a:pt x="71" y="89"/>
                    </a:cubicBezTo>
                    <a:cubicBezTo>
                      <a:pt x="65" y="89"/>
                      <a:pt x="59" y="89"/>
                      <a:pt x="52" y="89"/>
                    </a:cubicBezTo>
                    <a:cubicBezTo>
                      <a:pt x="41" y="69"/>
                      <a:pt x="29" y="50"/>
                      <a:pt x="17" y="32"/>
                    </a:cubicBezTo>
                    <a:cubicBezTo>
                      <a:pt x="17" y="51"/>
                      <a:pt x="17" y="70"/>
                      <a:pt x="17" y="89"/>
                    </a:cubicBezTo>
                    <a:cubicBezTo>
                      <a:pt x="11"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6">
                <a:extLst>
                  <a:ext uri="{FF2B5EF4-FFF2-40B4-BE49-F238E27FC236}">
                    <a16:creationId xmlns:a16="http://schemas.microsoft.com/office/drawing/2014/main" id="{BB2D50CF-0847-45F4-AE23-ABBDB90DF441}"/>
                  </a:ext>
                </a:extLst>
              </p:cNvPr>
              <p:cNvSpPr>
                <a:spLocks/>
              </p:cNvSpPr>
              <p:nvPr/>
            </p:nvSpPr>
            <p:spPr bwMode="auto">
              <a:xfrm>
                <a:off x="8502183" y="3618938"/>
                <a:ext cx="68263"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
                <a:extLst>
                  <a:ext uri="{FF2B5EF4-FFF2-40B4-BE49-F238E27FC236}">
                    <a16:creationId xmlns:a16="http://schemas.microsoft.com/office/drawing/2014/main" id="{EA89C375-CAA8-4492-B0D8-CCEC886D5CF2}"/>
                  </a:ext>
                </a:extLst>
              </p:cNvPr>
              <p:cNvSpPr>
                <a:spLocks/>
              </p:cNvSpPr>
              <p:nvPr/>
            </p:nvSpPr>
            <p:spPr bwMode="auto">
              <a:xfrm>
                <a:off x="8626008" y="3618938"/>
                <a:ext cx="311150" cy="333375"/>
              </a:xfrm>
              <a:custGeom>
                <a:avLst/>
                <a:gdLst>
                  <a:gd name="T0" fmla="*/ 0 w 83"/>
                  <a:gd name="T1" fmla="*/ 0 h 89"/>
                  <a:gd name="T2" fmla="*/ 20 w 83"/>
                  <a:gd name="T3" fmla="*/ 0 h 89"/>
                  <a:gd name="T4" fmla="*/ 42 w 83"/>
                  <a:gd name="T5" fmla="*/ 66 h 89"/>
                  <a:gd name="T6" fmla="*/ 64 w 83"/>
                  <a:gd name="T7" fmla="*/ 0 h 89"/>
                  <a:gd name="T8" fmla="*/ 83 w 83"/>
                  <a:gd name="T9" fmla="*/ 0 h 89"/>
                  <a:gd name="T10" fmla="*/ 51 w 83"/>
                  <a:gd name="T11" fmla="*/ 89 h 89"/>
                  <a:gd name="T12" fmla="*/ 32 w 83"/>
                  <a:gd name="T13" fmla="*/ 89 h 89"/>
                  <a:gd name="T14" fmla="*/ 0 w 83"/>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9">
                    <a:moveTo>
                      <a:pt x="0" y="0"/>
                    </a:moveTo>
                    <a:cubicBezTo>
                      <a:pt x="7" y="0"/>
                      <a:pt x="13" y="0"/>
                      <a:pt x="20" y="0"/>
                    </a:cubicBezTo>
                    <a:cubicBezTo>
                      <a:pt x="27" y="22"/>
                      <a:pt x="35" y="44"/>
                      <a:pt x="42" y="66"/>
                    </a:cubicBezTo>
                    <a:cubicBezTo>
                      <a:pt x="49" y="44"/>
                      <a:pt x="57" y="22"/>
                      <a:pt x="64" y="0"/>
                    </a:cubicBezTo>
                    <a:cubicBezTo>
                      <a:pt x="70" y="0"/>
                      <a:pt x="77" y="0"/>
                      <a:pt x="83" y="0"/>
                    </a:cubicBezTo>
                    <a:cubicBezTo>
                      <a:pt x="72" y="30"/>
                      <a:pt x="62" y="59"/>
                      <a:pt x="51" y="89"/>
                    </a:cubicBezTo>
                    <a:cubicBezTo>
                      <a:pt x="45" y="89"/>
                      <a:pt x="38" y="89"/>
                      <a:pt x="32" y="89"/>
                    </a:cubicBezTo>
                    <a:cubicBezTo>
                      <a:pt x="21" y="59"/>
                      <a:pt x="11"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
                <a:extLst>
                  <a:ext uri="{FF2B5EF4-FFF2-40B4-BE49-F238E27FC236}">
                    <a16:creationId xmlns:a16="http://schemas.microsoft.com/office/drawing/2014/main" id="{1EB6EF9B-F254-48F8-89FC-E730D8F3F518}"/>
                  </a:ext>
                </a:extLst>
              </p:cNvPr>
              <p:cNvSpPr>
                <a:spLocks/>
              </p:cNvSpPr>
              <p:nvPr/>
            </p:nvSpPr>
            <p:spPr bwMode="auto">
              <a:xfrm>
                <a:off x="8997483" y="3618938"/>
                <a:ext cx="255588" cy="333375"/>
              </a:xfrm>
              <a:custGeom>
                <a:avLst/>
                <a:gdLst>
                  <a:gd name="T0" fmla="*/ 0 w 68"/>
                  <a:gd name="T1" fmla="*/ 0 h 89"/>
                  <a:gd name="T2" fmla="*/ 66 w 68"/>
                  <a:gd name="T3" fmla="*/ 0 h 89"/>
                  <a:gd name="T4" fmla="*/ 66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6" y="15"/>
                    </a:cubicBezTo>
                    <a:cubicBezTo>
                      <a:pt x="50"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5"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9">
                <a:extLst>
                  <a:ext uri="{FF2B5EF4-FFF2-40B4-BE49-F238E27FC236}">
                    <a16:creationId xmlns:a16="http://schemas.microsoft.com/office/drawing/2014/main" id="{ACA27FD3-7B08-4D3E-A67B-395EC0796C9B}"/>
                  </a:ext>
                </a:extLst>
              </p:cNvPr>
              <p:cNvSpPr>
                <a:spLocks noEditPoints="1"/>
              </p:cNvSpPr>
              <p:nvPr/>
            </p:nvSpPr>
            <p:spPr bwMode="auto">
              <a:xfrm>
                <a:off x="9335621" y="3611001"/>
                <a:ext cx="300038" cy="341313"/>
              </a:xfrm>
              <a:custGeom>
                <a:avLst/>
                <a:gdLst>
                  <a:gd name="T0" fmla="*/ 0 w 80"/>
                  <a:gd name="T1" fmla="*/ 2 h 91"/>
                  <a:gd name="T2" fmla="*/ 57 w 80"/>
                  <a:gd name="T3" fmla="*/ 4 h 91"/>
                  <a:gd name="T4" fmla="*/ 66 w 80"/>
                  <a:gd name="T5" fmla="*/ 44 h 91"/>
                  <a:gd name="T6" fmla="*/ 51 w 80"/>
                  <a:gd name="T7" fmla="*/ 52 h 91"/>
                  <a:gd name="T8" fmla="*/ 80 w 80"/>
                  <a:gd name="T9" fmla="*/ 91 h 91"/>
                  <a:gd name="T10" fmla="*/ 58 w 80"/>
                  <a:gd name="T11" fmla="*/ 91 h 91"/>
                  <a:gd name="T12" fmla="*/ 18 w 80"/>
                  <a:gd name="T13" fmla="*/ 53 h 91"/>
                  <a:gd name="T14" fmla="*/ 18 w 80"/>
                  <a:gd name="T15" fmla="*/ 91 h 91"/>
                  <a:gd name="T16" fmla="*/ 0 w 80"/>
                  <a:gd name="T17" fmla="*/ 91 h 91"/>
                  <a:gd name="T18" fmla="*/ 0 w 80"/>
                  <a:gd name="T19" fmla="*/ 2 h 91"/>
                  <a:gd name="T20" fmla="*/ 18 w 80"/>
                  <a:gd name="T21" fmla="*/ 17 h 91"/>
                  <a:gd name="T22" fmla="*/ 18 w 80"/>
                  <a:gd name="T23" fmla="*/ 40 h 91"/>
                  <a:gd name="T24" fmla="*/ 48 w 80"/>
                  <a:gd name="T25" fmla="*/ 38 h 91"/>
                  <a:gd name="T26" fmla="*/ 45 w 80"/>
                  <a:gd name="T27" fmla="*/ 18 h 91"/>
                  <a:gd name="T28" fmla="*/ 18 w 80"/>
                  <a:gd name="T29"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91">
                    <a:moveTo>
                      <a:pt x="0" y="2"/>
                    </a:moveTo>
                    <a:cubicBezTo>
                      <a:pt x="19" y="2"/>
                      <a:pt x="38" y="0"/>
                      <a:pt x="57" y="4"/>
                    </a:cubicBezTo>
                    <a:cubicBezTo>
                      <a:pt x="73" y="8"/>
                      <a:pt x="78" y="32"/>
                      <a:pt x="66" y="44"/>
                    </a:cubicBezTo>
                    <a:cubicBezTo>
                      <a:pt x="61" y="48"/>
                      <a:pt x="56" y="50"/>
                      <a:pt x="51" y="52"/>
                    </a:cubicBezTo>
                    <a:cubicBezTo>
                      <a:pt x="63" y="63"/>
                      <a:pt x="71" y="77"/>
                      <a:pt x="80" y="91"/>
                    </a:cubicBezTo>
                    <a:cubicBezTo>
                      <a:pt x="73" y="91"/>
                      <a:pt x="65" y="91"/>
                      <a:pt x="58" y="91"/>
                    </a:cubicBezTo>
                    <a:cubicBezTo>
                      <a:pt x="47" y="76"/>
                      <a:pt x="40" y="53"/>
                      <a:pt x="18" y="53"/>
                    </a:cubicBezTo>
                    <a:cubicBezTo>
                      <a:pt x="18" y="65"/>
                      <a:pt x="18" y="78"/>
                      <a:pt x="18" y="91"/>
                    </a:cubicBezTo>
                    <a:cubicBezTo>
                      <a:pt x="12" y="91"/>
                      <a:pt x="6" y="91"/>
                      <a:pt x="0" y="91"/>
                    </a:cubicBezTo>
                    <a:cubicBezTo>
                      <a:pt x="0" y="61"/>
                      <a:pt x="0" y="32"/>
                      <a:pt x="0" y="2"/>
                    </a:cubicBezTo>
                    <a:close/>
                    <a:moveTo>
                      <a:pt x="18" y="17"/>
                    </a:moveTo>
                    <a:cubicBezTo>
                      <a:pt x="18" y="25"/>
                      <a:pt x="18" y="32"/>
                      <a:pt x="18" y="40"/>
                    </a:cubicBezTo>
                    <a:cubicBezTo>
                      <a:pt x="28" y="39"/>
                      <a:pt x="38" y="40"/>
                      <a:pt x="48" y="38"/>
                    </a:cubicBezTo>
                    <a:cubicBezTo>
                      <a:pt x="58" y="35"/>
                      <a:pt x="56" y="17"/>
                      <a:pt x="45" y="18"/>
                    </a:cubicBezTo>
                    <a:cubicBezTo>
                      <a:pt x="36" y="17"/>
                      <a:pt x="27"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
                <a:extLst>
                  <a:ext uri="{FF2B5EF4-FFF2-40B4-BE49-F238E27FC236}">
                    <a16:creationId xmlns:a16="http://schemas.microsoft.com/office/drawing/2014/main" id="{4C6909AB-5E29-40CC-8739-4F831651ECFC}"/>
                  </a:ext>
                </a:extLst>
              </p:cNvPr>
              <p:cNvSpPr>
                <a:spLocks/>
              </p:cNvSpPr>
              <p:nvPr/>
            </p:nvSpPr>
            <p:spPr bwMode="auto">
              <a:xfrm>
                <a:off x="10034121" y="3618938"/>
                <a:ext cx="66675"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
                <a:extLst>
                  <a:ext uri="{FF2B5EF4-FFF2-40B4-BE49-F238E27FC236}">
                    <a16:creationId xmlns:a16="http://schemas.microsoft.com/office/drawing/2014/main" id="{2DB32AEF-9334-49EE-A5D8-235B508AE7DA}"/>
                  </a:ext>
                </a:extLst>
              </p:cNvPr>
              <p:cNvSpPr>
                <a:spLocks/>
              </p:cNvSpPr>
              <p:nvPr/>
            </p:nvSpPr>
            <p:spPr bwMode="auto">
              <a:xfrm>
                <a:off x="10165883" y="3618938"/>
                <a:ext cx="265113" cy="333375"/>
              </a:xfrm>
              <a:custGeom>
                <a:avLst/>
                <a:gdLst>
                  <a:gd name="T0" fmla="*/ 0 w 71"/>
                  <a:gd name="T1" fmla="*/ 0 h 89"/>
                  <a:gd name="T2" fmla="*/ 71 w 71"/>
                  <a:gd name="T3" fmla="*/ 0 h 89"/>
                  <a:gd name="T4" fmla="*/ 71 w 71"/>
                  <a:gd name="T5" fmla="*/ 15 h 89"/>
                  <a:gd name="T6" fmla="*/ 45 w 71"/>
                  <a:gd name="T7" fmla="*/ 15 h 89"/>
                  <a:gd name="T8" fmla="*/ 45 w 71"/>
                  <a:gd name="T9" fmla="*/ 89 h 89"/>
                  <a:gd name="T10" fmla="*/ 27 w 71"/>
                  <a:gd name="T11" fmla="*/ 89 h 89"/>
                  <a:gd name="T12" fmla="*/ 27 w 71"/>
                  <a:gd name="T13" fmla="*/ 15 h 89"/>
                  <a:gd name="T14" fmla="*/ 0 w 71"/>
                  <a:gd name="T15" fmla="*/ 15 h 89"/>
                  <a:gd name="T16" fmla="*/ 0 w 7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9">
                    <a:moveTo>
                      <a:pt x="0" y="0"/>
                    </a:moveTo>
                    <a:cubicBezTo>
                      <a:pt x="24" y="0"/>
                      <a:pt x="48" y="0"/>
                      <a:pt x="71" y="0"/>
                    </a:cubicBezTo>
                    <a:cubicBezTo>
                      <a:pt x="71" y="4"/>
                      <a:pt x="71" y="11"/>
                      <a:pt x="71" y="15"/>
                    </a:cubicBezTo>
                    <a:cubicBezTo>
                      <a:pt x="62" y="15"/>
                      <a:pt x="54" y="15"/>
                      <a:pt x="45" y="15"/>
                    </a:cubicBezTo>
                    <a:cubicBezTo>
                      <a:pt x="45" y="40"/>
                      <a:pt x="45" y="64"/>
                      <a:pt x="45" y="89"/>
                    </a:cubicBezTo>
                    <a:cubicBezTo>
                      <a:pt x="39" y="89"/>
                      <a:pt x="33" y="89"/>
                      <a:pt x="27" y="89"/>
                    </a:cubicBezTo>
                    <a:cubicBezTo>
                      <a:pt x="27" y="64"/>
                      <a:pt x="27" y="40"/>
                      <a:pt x="27" y="15"/>
                    </a:cubicBezTo>
                    <a:cubicBezTo>
                      <a:pt x="18" y="15"/>
                      <a:pt x="9" y="15"/>
                      <a:pt x="0" y="15"/>
                    </a:cubicBezTo>
                    <a:cubicBezTo>
                      <a:pt x="0" y="11"/>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
                <a:extLst>
                  <a:ext uri="{FF2B5EF4-FFF2-40B4-BE49-F238E27FC236}">
                    <a16:creationId xmlns:a16="http://schemas.microsoft.com/office/drawing/2014/main" id="{AF0495EB-D221-4239-BD0B-BAE9427BE5CE}"/>
                  </a:ext>
                </a:extLst>
              </p:cNvPr>
              <p:cNvSpPr>
                <a:spLocks/>
              </p:cNvSpPr>
              <p:nvPr/>
            </p:nvSpPr>
            <p:spPr bwMode="auto">
              <a:xfrm>
                <a:off x="10469096" y="3618938"/>
                <a:ext cx="311150" cy="333375"/>
              </a:xfrm>
              <a:custGeom>
                <a:avLst/>
                <a:gdLst>
                  <a:gd name="T0" fmla="*/ 0 w 83"/>
                  <a:gd name="T1" fmla="*/ 0 h 89"/>
                  <a:gd name="T2" fmla="*/ 20 w 83"/>
                  <a:gd name="T3" fmla="*/ 0 h 89"/>
                  <a:gd name="T4" fmla="*/ 42 w 83"/>
                  <a:gd name="T5" fmla="*/ 35 h 89"/>
                  <a:gd name="T6" fmla="*/ 62 w 83"/>
                  <a:gd name="T7" fmla="*/ 0 h 89"/>
                  <a:gd name="T8" fmla="*/ 83 w 83"/>
                  <a:gd name="T9" fmla="*/ 0 h 89"/>
                  <a:gd name="T10" fmla="*/ 51 w 83"/>
                  <a:gd name="T11" fmla="*/ 53 h 89"/>
                  <a:gd name="T12" fmla="*/ 50 w 83"/>
                  <a:gd name="T13" fmla="*/ 89 h 89"/>
                  <a:gd name="T14" fmla="*/ 32 w 83"/>
                  <a:gd name="T15" fmla="*/ 89 h 89"/>
                  <a:gd name="T16" fmla="*/ 31 w 83"/>
                  <a:gd name="T17" fmla="*/ 52 h 89"/>
                  <a:gd name="T18" fmla="*/ 0 w 8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9">
                    <a:moveTo>
                      <a:pt x="0" y="0"/>
                    </a:moveTo>
                    <a:cubicBezTo>
                      <a:pt x="6" y="0"/>
                      <a:pt x="13" y="0"/>
                      <a:pt x="20" y="0"/>
                    </a:cubicBezTo>
                    <a:cubicBezTo>
                      <a:pt x="27" y="12"/>
                      <a:pt x="34" y="23"/>
                      <a:pt x="42" y="35"/>
                    </a:cubicBezTo>
                    <a:cubicBezTo>
                      <a:pt x="48" y="23"/>
                      <a:pt x="55" y="12"/>
                      <a:pt x="62" y="0"/>
                    </a:cubicBezTo>
                    <a:cubicBezTo>
                      <a:pt x="69" y="0"/>
                      <a:pt x="76" y="0"/>
                      <a:pt x="83" y="0"/>
                    </a:cubicBezTo>
                    <a:cubicBezTo>
                      <a:pt x="72" y="18"/>
                      <a:pt x="59" y="34"/>
                      <a:pt x="51" y="53"/>
                    </a:cubicBezTo>
                    <a:cubicBezTo>
                      <a:pt x="49" y="65"/>
                      <a:pt x="50" y="77"/>
                      <a:pt x="50" y="89"/>
                    </a:cubicBezTo>
                    <a:cubicBezTo>
                      <a:pt x="44" y="89"/>
                      <a:pt x="38" y="89"/>
                      <a:pt x="32" y="89"/>
                    </a:cubicBezTo>
                    <a:cubicBezTo>
                      <a:pt x="32" y="77"/>
                      <a:pt x="33" y="65"/>
                      <a:pt x="31" y="52"/>
                    </a:cubicBezTo>
                    <a:cubicBezTo>
                      <a:pt x="23" y="34"/>
                      <a:pt x="10" y="1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a:extLst>
              <a:ext uri="{FF2B5EF4-FFF2-40B4-BE49-F238E27FC236}">
                <a16:creationId xmlns:a16="http://schemas.microsoft.com/office/drawing/2014/main" id="{97A27908-8503-4D1F-BC5C-D4678A6D9484}"/>
              </a:ext>
            </a:extLst>
          </p:cNvPr>
          <p:cNvGrpSpPr/>
          <p:nvPr/>
        </p:nvGrpSpPr>
        <p:grpSpPr>
          <a:xfrm>
            <a:off x="3882535" y="555162"/>
            <a:ext cx="4387406" cy="4400514"/>
            <a:chOff x="1220788" y="2549525"/>
            <a:chExt cx="2652713" cy="2660650"/>
          </a:xfrm>
          <a:solidFill>
            <a:schemeClr val="bg1">
              <a:alpha val="2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626480" y="2051705"/>
            <a:ext cx="8939040" cy="1107996"/>
          </a:xfrm>
          <a:prstGeom prst="rect">
            <a:avLst/>
          </a:prstGeom>
          <a:noFill/>
        </p:spPr>
        <p:txBody>
          <a:bodyPr wrap="square" rtlCol="0">
            <a:spAutoFit/>
          </a:bodyPr>
          <a:lstStyle/>
          <a:p>
            <a:pPr algn="ctr"/>
            <a:r>
              <a:rPr lang="en-US" altLang="zh-CN" sz="6600" dirty="0">
                <a:solidFill>
                  <a:schemeClr val="bg1"/>
                </a:solidFill>
                <a:latin typeface="思源宋体 CN Heavy" panose="02020900000000000000" pitchFamily="18" charset="-122"/>
                <a:ea typeface="思源宋体 CN Heavy" panose="02020900000000000000" pitchFamily="18" charset="-122"/>
              </a:rPr>
              <a:t>END</a:t>
            </a:r>
            <a:endParaRPr lang="zh-CN" altLang="en-US" sz="6600" dirty="0">
              <a:solidFill>
                <a:schemeClr val="bg1"/>
              </a:solidFill>
              <a:latin typeface="思源宋体 CN Heavy" panose="02020900000000000000" pitchFamily="18" charset="-122"/>
              <a:ea typeface="思源宋体 CN Heavy" panose="02020900000000000000" pitchFamily="18" charset="-122"/>
            </a:endParaRP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C33638EB-A123-2A15-72E7-1E36145C5B4F}"/>
              </a:ext>
            </a:extLst>
          </p:cNvPr>
          <p:cNvSpPr txBox="1"/>
          <p:nvPr/>
        </p:nvSpPr>
        <p:spPr>
          <a:xfrm>
            <a:off x="4961381" y="5745312"/>
            <a:ext cx="2458879"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报告人</a:t>
            </a: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 </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翁一帆</a:t>
            </a:r>
          </a:p>
        </p:txBody>
      </p:sp>
    </p:spTree>
    <p:extLst>
      <p:ext uri="{BB962C8B-B14F-4D97-AF65-F5344CB8AC3E}">
        <p14:creationId xmlns:p14="http://schemas.microsoft.com/office/powerpoint/2010/main" val="2303227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E42FFDF-CA37-4313-B32B-AC4692709B7A}"/>
              </a:ext>
            </a:extLst>
          </p:cNvPr>
          <p:cNvSpPr/>
          <p:nvPr/>
        </p:nvSpPr>
        <p:spPr>
          <a:xfrm>
            <a:off x="323850" y="988828"/>
            <a:ext cx="11544300" cy="55833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6" name="矩形 5">
            <a:extLst>
              <a:ext uri="{FF2B5EF4-FFF2-40B4-BE49-F238E27FC236}">
                <a16:creationId xmlns:a16="http://schemas.microsoft.com/office/drawing/2014/main" id="{6793211B-4B19-4DA8-8821-8DF00EE6A15D}"/>
              </a:ext>
            </a:extLst>
          </p:cNvPr>
          <p:cNvSpPr/>
          <p:nvPr/>
        </p:nvSpPr>
        <p:spPr>
          <a:xfrm>
            <a:off x="1091401" y="358737"/>
            <a:ext cx="2891311"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隐私计算</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分类                 </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7" name="文本框 6">
            <a:extLst>
              <a:ext uri="{FF2B5EF4-FFF2-40B4-BE49-F238E27FC236}">
                <a16:creationId xmlns:a16="http://schemas.microsoft.com/office/drawing/2014/main" id="{814C8246-1C80-4FE9-90ED-92E1CB50170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03</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11" name="组合 10">
            <a:extLst>
              <a:ext uri="{FF2B5EF4-FFF2-40B4-BE49-F238E27FC236}">
                <a16:creationId xmlns:a16="http://schemas.microsoft.com/office/drawing/2014/main" id="{92636C12-D88D-42F2-96FF-5A4735A0A62C}"/>
              </a:ext>
            </a:extLst>
          </p:cNvPr>
          <p:cNvGrpSpPr/>
          <p:nvPr/>
        </p:nvGrpSpPr>
        <p:grpSpPr>
          <a:xfrm rot="5400000">
            <a:off x="11568223" y="384278"/>
            <a:ext cx="299927" cy="299927"/>
            <a:chOff x="323852" y="253076"/>
            <a:chExt cx="516122" cy="516122"/>
          </a:xfrm>
        </p:grpSpPr>
        <p:cxnSp>
          <p:nvCxnSpPr>
            <p:cNvPr id="9" name="直接连接符 8">
              <a:extLst>
                <a:ext uri="{FF2B5EF4-FFF2-40B4-BE49-F238E27FC236}">
                  <a16:creationId xmlns:a16="http://schemas.microsoft.com/office/drawing/2014/main" id="{18641389-F054-4848-BC5E-D59693637ACB}"/>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56E1EB0-9E3E-4BC9-9851-C524F304D7E6}"/>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2" name="椭圆 11">
            <a:extLst>
              <a:ext uri="{FF2B5EF4-FFF2-40B4-BE49-F238E27FC236}">
                <a16:creationId xmlns:a16="http://schemas.microsoft.com/office/drawing/2014/main" id="{11E84EA9-999A-4655-B8B2-FDE289EF8166}"/>
              </a:ext>
            </a:extLst>
          </p:cNvPr>
          <p:cNvSpPr/>
          <p:nvPr/>
        </p:nvSpPr>
        <p:spPr>
          <a:xfrm>
            <a:off x="1275907" y="1509432"/>
            <a:ext cx="2254102" cy="22541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E05F91-F014-4333-AA5C-BBB9B4339003}"/>
              </a:ext>
            </a:extLst>
          </p:cNvPr>
          <p:cNvSpPr/>
          <p:nvPr/>
        </p:nvSpPr>
        <p:spPr>
          <a:xfrm>
            <a:off x="4968949" y="1509432"/>
            <a:ext cx="2254102" cy="22541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4CF37A8-D6B3-4397-B0D1-A2912DFD523C}"/>
              </a:ext>
            </a:extLst>
          </p:cNvPr>
          <p:cNvSpPr/>
          <p:nvPr/>
        </p:nvSpPr>
        <p:spPr>
          <a:xfrm>
            <a:off x="8661991" y="1509432"/>
            <a:ext cx="2254102" cy="22541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5">
            <a:extLst>
              <a:ext uri="{FF2B5EF4-FFF2-40B4-BE49-F238E27FC236}">
                <a16:creationId xmlns:a16="http://schemas.microsoft.com/office/drawing/2014/main" id="{5BB0E054-A4A5-4025-9F7A-77B320A9DB96}"/>
              </a:ext>
            </a:extLst>
          </p:cNvPr>
          <p:cNvSpPr>
            <a:spLocks noEditPoints="1"/>
          </p:cNvSpPr>
          <p:nvPr/>
        </p:nvSpPr>
        <p:spPr bwMode="auto">
          <a:xfrm flipH="1">
            <a:off x="2027533" y="2207129"/>
            <a:ext cx="737499" cy="859724"/>
          </a:xfrm>
          <a:custGeom>
            <a:avLst/>
            <a:gdLst>
              <a:gd name="T0" fmla="*/ 300 w 600"/>
              <a:gd name="T1" fmla="*/ 700 h 700"/>
              <a:gd name="T2" fmla="*/ 291 w 600"/>
              <a:gd name="T3" fmla="*/ 696 h 700"/>
              <a:gd name="T4" fmla="*/ 0 w 600"/>
              <a:gd name="T5" fmla="*/ 385 h 700"/>
              <a:gd name="T6" fmla="*/ 0 w 600"/>
              <a:gd name="T7" fmla="*/ 382 h 700"/>
              <a:gd name="T8" fmla="*/ 0 w 600"/>
              <a:gd name="T9" fmla="*/ 101 h 700"/>
              <a:gd name="T10" fmla="*/ 300 w 600"/>
              <a:gd name="T11" fmla="*/ 0 h 700"/>
              <a:gd name="T12" fmla="*/ 600 w 600"/>
              <a:gd name="T13" fmla="*/ 101 h 700"/>
              <a:gd name="T14" fmla="*/ 600 w 600"/>
              <a:gd name="T15" fmla="*/ 385 h 700"/>
              <a:gd name="T16" fmla="*/ 309 w 600"/>
              <a:gd name="T17" fmla="*/ 696 h 700"/>
              <a:gd name="T18" fmla="*/ 300 w 600"/>
              <a:gd name="T19" fmla="*/ 700 h 700"/>
              <a:gd name="T20" fmla="*/ 55 w 600"/>
              <a:gd name="T21" fmla="*/ 381 h 700"/>
              <a:gd name="T22" fmla="*/ 300 w 600"/>
              <a:gd name="T23" fmla="*/ 640 h 700"/>
              <a:gd name="T24" fmla="*/ 545 w 600"/>
              <a:gd name="T25" fmla="*/ 381 h 700"/>
              <a:gd name="T26" fmla="*/ 545 w 600"/>
              <a:gd name="T27" fmla="*/ 142 h 700"/>
              <a:gd name="T28" fmla="*/ 300 w 600"/>
              <a:gd name="T29" fmla="*/ 59 h 700"/>
              <a:gd name="T30" fmla="*/ 55 w 600"/>
              <a:gd name="T31" fmla="*/ 142 h 700"/>
              <a:gd name="T32" fmla="*/ 55 w 600"/>
              <a:gd name="T33" fmla="*/ 381 h 700"/>
              <a:gd name="T34" fmla="*/ 321 w 600"/>
              <a:gd name="T35" fmla="*/ 304 h 700"/>
              <a:gd name="T36" fmla="*/ 321 w 600"/>
              <a:gd name="T37" fmla="*/ 175 h 700"/>
              <a:gd name="T38" fmla="*/ 279 w 600"/>
              <a:gd name="T39" fmla="*/ 175 h 700"/>
              <a:gd name="T40" fmla="*/ 279 w 600"/>
              <a:gd name="T41" fmla="*/ 304 h 700"/>
              <a:gd name="T42" fmla="*/ 150 w 600"/>
              <a:gd name="T43" fmla="*/ 304 h 700"/>
              <a:gd name="T44" fmla="*/ 150 w 600"/>
              <a:gd name="T45" fmla="*/ 346 h 700"/>
              <a:gd name="T46" fmla="*/ 279 w 600"/>
              <a:gd name="T47" fmla="*/ 346 h 700"/>
              <a:gd name="T48" fmla="*/ 279 w 600"/>
              <a:gd name="T49" fmla="*/ 475 h 700"/>
              <a:gd name="T50" fmla="*/ 321 w 600"/>
              <a:gd name="T51" fmla="*/ 475 h 700"/>
              <a:gd name="T52" fmla="*/ 321 w 600"/>
              <a:gd name="T53" fmla="*/ 346 h 700"/>
              <a:gd name="T54" fmla="*/ 450 w 600"/>
              <a:gd name="T55" fmla="*/ 346 h 700"/>
              <a:gd name="T56" fmla="*/ 450 w 600"/>
              <a:gd name="T57" fmla="*/ 304 h 700"/>
              <a:gd name="T58" fmla="*/ 321 w 600"/>
              <a:gd name="T59" fmla="*/ 304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0" h="700">
                <a:moveTo>
                  <a:pt x="300" y="700"/>
                </a:moveTo>
                <a:cubicBezTo>
                  <a:pt x="291" y="696"/>
                  <a:pt x="291" y="696"/>
                  <a:pt x="291" y="696"/>
                </a:cubicBezTo>
                <a:cubicBezTo>
                  <a:pt x="24" y="597"/>
                  <a:pt x="1" y="394"/>
                  <a:pt x="0" y="385"/>
                </a:cubicBezTo>
                <a:cubicBezTo>
                  <a:pt x="0" y="382"/>
                  <a:pt x="0" y="382"/>
                  <a:pt x="0" y="382"/>
                </a:cubicBezTo>
                <a:cubicBezTo>
                  <a:pt x="0" y="101"/>
                  <a:pt x="0" y="101"/>
                  <a:pt x="0" y="101"/>
                </a:cubicBezTo>
                <a:cubicBezTo>
                  <a:pt x="300" y="0"/>
                  <a:pt x="300" y="0"/>
                  <a:pt x="300" y="0"/>
                </a:cubicBezTo>
                <a:cubicBezTo>
                  <a:pt x="600" y="101"/>
                  <a:pt x="600" y="101"/>
                  <a:pt x="600" y="101"/>
                </a:cubicBezTo>
                <a:cubicBezTo>
                  <a:pt x="600" y="385"/>
                  <a:pt x="600" y="385"/>
                  <a:pt x="600" y="385"/>
                </a:cubicBezTo>
                <a:cubicBezTo>
                  <a:pt x="599" y="394"/>
                  <a:pt x="576" y="597"/>
                  <a:pt x="309" y="696"/>
                </a:cubicBezTo>
                <a:cubicBezTo>
                  <a:pt x="300" y="700"/>
                  <a:pt x="300" y="700"/>
                  <a:pt x="300" y="700"/>
                </a:cubicBezTo>
                <a:close/>
                <a:moveTo>
                  <a:pt x="55" y="381"/>
                </a:moveTo>
                <a:cubicBezTo>
                  <a:pt x="57" y="397"/>
                  <a:pt x="83" y="555"/>
                  <a:pt x="300" y="640"/>
                </a:cubicBezTo>
                <a:cubicBezTo>
                  <a:pt x="516" y="556"/>
                  <a:pt x="543" y="396"/>
                  <a:pt x="545" y="381"/>
                </a:cubicBezTo>
                <a:cubicBezTo>
                  <a:pt x="545" y="142"/>
                  <a:pt x="545" y="142"/>
                  <a:pt x="545" y="142"/>
                </a:cubicBezTo>
                <a:cubicBezTo>
                  <a:pt x="300" y="59"/>
                  <a:pt x="300" y="59"/>
                  <a:pt x="300" y="59"/>
                </a:cubicBezTo>
                <a:cubicBezTo>
                  <a:pt x="55" y="142"/>
                  <a:pt x="55" y="142"/>
                  <a:pt x="55" y="142"/>
                </a:cubicBezTo>
                <a:cubicBezTo>
                  <a:pt x="55" y="381"/>
                  <a:pt x="55" y="381"/>
                  <a:pt x="55" y="381"/>
                </a:cubicBezTo>
                <a:close/>
                <a:moveTo>
                  <a:pt x="321" y="304"/>
                </a:moveTo>
                <a:cubicBezTo>
                  <a:pt x="321" y="175"/>
                  <a:pt x="321" y="175"/>
                  <a:pt x="321" y="175"/>
                </a:cubicBezTo>
                <a:cubicBezTo>
                  <a:pt x="279" y="175"/>
                  <a:pt x="279" y="175"/>
                  <a:pt x="279" y="175"/>
                </a:cubicBezTo>
                <a:cubicBezTo>
                  <a:pt x="279" y="304"/>
                  <a:pt x="279" y="304"/>
                  <a:pt x="279" y="304"/>
                </a:cubicBezTo>
                <a:cubicBezTo>
                  <a:pt x="150" y="304"/>
                  <a:pt x="150" y="304"/>
                  <a:pt x="150" y="304"/>
                </a:cubicBezTo>
                <a:cubicBezTo>
                  <a:pt x="150" y="346"/>
                  <a:pt x="150" y="346"/>
                  <a:pt x="150" y="346"/>
                </a:cubicBezTo>
                <a:cubicBezTo>
                  <a:pt x="279" y="346"/>
                  <a:pt x="279" y="346"/>
                  <a:pt x="279" y="346"/>
                </a:cubicBezTo>
                <a:cubicBezTo>
                  <a:pt x="279" y="475"/>
                  <a:pt x="279" y="475"/>
                  <a:pt x="279" y="475"/>
                </a:cubicBezTo>
                <a:cubicBezTo>
                  <a:pt x="321" y="475"/>
                  <a:pt x="321" y="475"/>
                  <a:pt x="321" y="475"/>
                </a:cubicBezTo>
                <a:cubicBezTo>
                  <a:pt x="321" y="346"/>
                  <a:pt x="321" y="346"/>
                  <a:pt x="321" y="346"/>
                </a:cubicBezTo>
                <a:cubicBezTo>
                  <a:pt x="450" y="346"/>
                  <a:pt x="450" y="346"/>
                  <a:pt x="450" y="346"/>
                </a:cubicBezTo>
                <a:cubicBezTo>
                  <a:pt x="450" y="304"/>
                  <a:pt x="450" y="304"/>
                  <a:pt x="450" y="304"/>
                </a:cubicBezTo>
                <a:lnTo>
                  <a:pt x="321" y="304"/>
                </a:lnTo>
                <a:close/>
              </a:path>
            </a:pathLst>
          </a:custGeom>
          <a:solidFill>
            <a:srgbClr val="034C9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3">
            <a:extLst>
              <a:ext uri="{FF2B5EF4-FFF2-40B4-BE49-F238E27FC236}">
                <a16:creationId xmlns:a16="http://schemas.microsoft.com/office/drawing/2014/main" id="{71035704-1924-4B70-AACF-B64EC62019C8}"/>
              </a:ext>
            </a:extLst>
          </p:cNvPr>
          <p:cNvSpPr>
            <a:spLocks noEditPoints="1"/>
          </p:cNvSpPr>
          <p:nvPr/>
        </p:nvSpPr>
        <p:spPr bwMode="auto">
          <a:xfrm flipH="1">
            <a:off x="9315414" y="2206113"/>
            <a:ext cx="947256" cy="859724"/>
          </a:xfrm>
          <a:custGeom>
            <a:avLst/>
            <a:gdLst>
              <a:gd name="T0" fmla="*/ 742 w 794"/>
              <a:gd name="T1" fmla="*/ 154 h 721"/>
              <a:gd name="T2" fmla="*/ 642 w 794"/>
              <a:gd name="T3" fmla="*/ 11 h 721"/>
              <a:gd name="T4" fmla="*/ 154 w 794"/>
              <a:gd name="T5" fmla="*/ 0 h 721"/>
              <a:gd name="T6" fmla="*/ 137 w 794"/>
              <a:gd name="T7" fmla="*/ 7 h 721"/>
              <a:gd name="T8" fmla="*/ 71 w 794"/>
              <a:gd name="T9" fmla="*/ 114 h 721"/>
              <a:gd name="T10" fmla="*/ 8 w 794"/>
              <a:gd name="T11" fmla="*/ 246 h 721"/>
              <a:gd name="T12" fmla="*/ 10 w 794"/>
              <a:gd name="T13" fmla="*/ 248 h 721"/>
              <a:gd name="T14" fmla="*/ 372 w 794"/>
              <a:gd name="T15" fmla="*/ 711 h 721"/>
              <a:gd name="T16" fmla="*/ 398 w 794"/>
              <a:gd name="T17" fmla="*/ 718 h 721"/>
              <a:gd name="T18" fmla="*/ 526 w 794"/>
              <a:gd name="T19" fmla="*/ 564 h 721"/>
              <a:gd name="T20" fmla="*/ 785 w 794"/>
              <a:gd name="T21" fmla="*/ 248 h 721"/>
              <a:gd name="T22" fmla="*/ 789 w 794"/>
              <a:gd name="T23" fmla="*/ 219 h 721"/>
              <a:gd name="T24" fmla="*/ 723 w 794"/>
              <a:gd name="T25" fmla="*/ 207 h 721"/>
              <a:gd name="T26" fmla="*/ 595 w 794"/>
              <a:gd name="T27" fmla="*/ 165 h 721"/>
              <a:gd name="T28" fmla="*/ 628 w 794"/>
              <a:gd name="T29" fmla="*/ 73 h 721"/>
              <a:gd name="T30" fmla="*/ 723 w 794"/>
              <a:gd name="T31" fmla="*/ 207 h 721"/>
              <a:gd name="T32" fmla="*/ 420 w 794"/>
              <a:gd name="T33" fmla="*/ 104 h 721"/>
              <a:gd name="T34" fmla="*/ 492 w 794"/>
              <a:gd name="T35" fmla="*/ 207 h 721"/>
              <a:gd name="T36" fmla="*/ 388 w 794"/>
              <a:gd name="T37" fmla="*/ 57 h 721"/>
              <a:gd name="T38" fmla="*/ 469 w 794"/>
              <a:gd name="T39" fmla="*/ 371 h 721"/>
              <a:gd name="T40" fmla="*/ 389 w 794"/>
              <a:gd name="T41" fmla="*/ 589 h 721"/>
              <a:gd name="T42" fmla="*/ 512 w 794"/>
              <a:gd name="T43" fmla="*/ 254 h 721"/>
              <a:gd name="T44" fmla="*/ 438 w 794"/>
              <a:gd name="T45" fmla="*/ 46 h 721"/>
              <a:gd name="T46" fmla="*/ 561 w 794"/>
              <a:gd name="T47" fmla="*/ 120 h 721"/>
              <a:gd name="T48" fmla="*/ 242 w 794"/>
              <a:gd name="T49" fmla="*/ 185 h 721"/>
              <a:gd name="T50" fmla="*/ 339 w 794"/>
              <a:gd name="T51" fmla="*/ 46 h 721"/>
              <a:gd name="T52" fmla="*/ 149 w 794"/>
              <a:gd name="T53" fmla="*/ 75 h 721"/>
              <a:gd name="T54" fmla="*/ 68 w 794"/>
              <a:gd name="T55" fmla="*/ 207 h 721"/>
              <a:gd name="T56" fmla="*/ 219 w 794"/>
              <a:gd name="T57" fmla="*/ 254 h 721"/>
              <a:gd name="T58" fmla="*/ 74 w 794"/>
              <a:gd name="T59" fmla="*/ 254 h 721"/>
              <a:gd name="T60" fmla="*/ 562 w 794"/>
              <a:gd name="T61" fmla="*/ 254 h 721"/>
              <a:gd name="T62" fmla="*/ 434 w 794"/>
              <a:gd name="T63" fmla="*/ 603 h 721"/>
              <a:gd name="T64" fmla="*/ 476 w 794"/>
              <a:gd name="T65" fmla="*/ 488 h 721"/>
              <a:gd name="T66" fmla="*/ 519 w 794"/>
              <a:gd name="T67" fmla="*/ 372 h 721"/>
              <a:gd name="T68" fmla="*/ 562 w 794"/>
              <a:gd name="T69" fmla="*/ 25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4" h="721">
                <a:moveTo>
                  <a:pt x="788" y="219"/>
                </a:moveTo>
                <a:cubicBezTo>
                  <a:pt x="774" y="199"/>
                  <a:pt x="758" y="177"/>
                  <a:pt x="742" y="154"/>
                </a:cubicBezTo>
                <a:cubicBezTo>
                  <a:pt x="726" y="131"/>
                  <a:pt x="708" y="105"/>
                  <a:pt x="688" y="77"/>
                </a:cubicBezTo>
                <a:cubicBezTo>
                  <a:pt x="668" y="49"/>
                  <a:pt x="653" y="27"/>
                  <a:pt x="642" y="11"/>
                </a:cubicBezTo>
                <a:cubicBezTo>
                  <a:pt x="637" y="4"/>
                  <a:pt x="630" y="0"/>
                  <a:pt x="621" y="0"/>
                </a:cubicBezTo>
                <a:cubicBezTo>
                  <a:pt x="154" y="0"/>
                  <a:pt x="154" y="0"/>
                  <a:pt x="154" y="0"/>
                </a:cubicBezTo>
                <a:cubicBezTo>
                  <a:pt x="147" y="0"/>
                  <a:pt x="142" y="2"/>
                  <a:pt x="138" y="7"/>
                </a:cubicBezTo>
                <a:cubicBezTo>
                  <a:pt x="137" y="7"/>
                  <a:pt x="137" y="7"/>
                  <a:pt x="137" y="7"/>
                </a:cubicBezTo>
                <a:cubicBezTo>
                  <a:pt x="136" y="8"/>
                  <a:pt x="135" y="10"/>
                  <a:pt x="134" y="11"/>
                </a:cubicBezTo>
                <a:cubicBezTo>
                  <a:pt x="120" y="33"/>
                  <a:pt x="99" y="67"/>
                  <a:pt x="71" y="114"/>
                </a:cubicBezTo>
                <a:cubicBezTo>
                  <a:pt x="42" y="160"/>
                  <a:pt x="21" y="195"/>
                  <a:pt x="6" y="219"/>
                </a:cubicBezTo>
                <a:cubicBezTo>
                  <a:pt x="0" y="229"/>
                  <a:pt x="1" y="238"/>
                  <a:pt x="8" y="246"/>
                </a:cubicBezTo>
                <a:cubicBezTo>
                  <a:pt x="8" y="246"/>
                  <a:pt x="9" y="247"/>
                  <a:pt x="9" y="247"/>
                </a:cubicBezTo>
                <a:cubicBezTo>
                  <a:pt x="9" y="247"/>
                  <a:pt x="10" y="248"/>
                  <a:pt x="10" y="248"/>
                </a:cubicBezTo>
                <a:cubicBezTo>
                  <a:pt x="50" y="300"/>
                  <a:pt x="111" y="377"/>
                  <a:pt x="191" y="480"/>
                </a:cubicBezTo>
                <a:cubicBezTo>
                  <a:pt x="272" y="583"/>
                  <a:pt x="332" y="660"/>
                  <a:pt x="372" y="711"/>
                </a:cubicBezTo>
                <a:cubicBezTo>
                  <a:pt x="377" y="718"/>
                  <a:pt x="383" y="721"/>
                  <a:pt x="390" y="720"/>
                </a:cubicBezTo>
                <a:cubicBezTo>
                  <a:pt x="393" y="720"/>
                  <a:pt x="395" y="719"/>
                  <a:pt x="398" y="718"/>
                </a:cubicBezTo>
                <a:cubicBezTo>
                  <a:pt x="400" y="717"/>
                  <a:pt x="403" y="714"/>
                  <a:pt x="406" y="711"/>
                </a:cubicBezTo>
                <a:cubicBezTo>
                  <a:pt x="436" y="673"/>
                  <a:pt x="476" y="624"/>
                  <a:pt x="526" y="564"/>
                </a:cubicBezTo>
                <a:cubicBezTo>
                  <a:pt x="575" y="505"/>
                  <a:pt x="621" y="448"/>
                  <a:pt x="664" y="395"/>
                </a:cubicBezTo>
                <a:cubicBezTo>
                  <a:pt x="707" y="342"/>
                  <a:pt x="748" y="293"/>
                  <a:pt x="785" y="248"/>
                </a:cubicBezTo>
                <a:cubicBezTo>
                  <a:pt x="786" y="245"/>
                  <a:pt x="786" y="245"/>
                  <a:pt x="786" y="245"/>
                </a:cubicBezTo>
                <a:cubicBezTo>
                  <a:pt x="793" y="236"/>
                  <a:pt x="794" y="227"/>
                  <a:pt x="789" y="219"/>
                </a:cubicBezTo>
                <a:lnTo>
                  <a:pt x="788" y="219"/>
                </a:lnTo>
                <a:close/>
                <a:moveTo>
                  <a:pt x="723" y="207"/>
                </a:moveTo>
                <a:cubicBezTo>
                  <a:pt x="579" y="207"/>
                  <a:pt x="579" y="207"/>
                  <a:pt x="579" y="207"/>
                </a:cubicBezTo>
                <a:cubicBezTo>
                  <a:pt x="583" y="196"/>
                  <a:pt x="588" y="182"/>
                  <a:pt x="595" y="165"/>
                </a:cubicBezTo>
                <a:cubicBezTo>
                  <a:pt x="601" y="148"/>
                  <a:pt x="607" y="132"/>
                  <a:pt x="613" y="116"/>
                </a:cubicBezTo>
                <a:cubicBezTo>
                  <a:pt x="618" y="100"/>
                  <a:pt x="624" y="86"/>
                  <a:pt x="628" y="73"/>
                </a:cubicBezTo>
                <a:cubicBezTo>
                  <a:pt x="639" y="88"/>
                  <a:pt x="654" y="111"/>
                  <a:pt x="676" y="141"/>
                </a:cubicBezTo>
                <a:cubicBezTo>
                  <a:pt x="697" y="171"/>
                  <a:pt x="712" y="193"/>
                  <a:pt x="723" y="207"/>
                </a:cubicBezTo>
                <a:close/>
                <a:moveTo>
                  <a:pt x="388" y="57"/>
                </a:moveTo>
                <a:cubicBezTo>
                  <a:pt x="399" y="73"/>
                  <a:pt x="409" y="88"/>
                  <a:pt x="420" y="104"/>
                </a:cubicBezTo>
                <a:cubicBezTo>
                  <a:pt x="431" y="120"/>
                  <a:pt x="444" y="139"/>
                  <a:pt x="460" y="161"/>
                </a:cubicBezTo>
                <a:cubicBezTo>
                  <a:pt x="475" y="183"/>
                  <a:pt x="485" y="199"/>
                  <a:pt x="492" y="207"/>
                </a:cubicBezTo>
                <a:cubicBezTo>
                  <a:pt x="283" y="207"/>
                  <a:pt x="283" y="207"/>
                  <a:pt x="283" y="207"/>
                </a:cubicBezTo>
                <a:cubicBezTo>
                  <a:pt x="339" y="129"/>
                  <a:pt x="374" y="79"/>
                  <a:pt x="388" y="57"/>
                </a:cubicBezTo>
                <a:close/>
                <a:moveTo>
                  <a:pt x="512" y="254"/>
                </a:moveTo>
                <a:cubicBezTo>
                  <a:pt x="493" y="307"/>
                  <a:pt x="478" y="346"/>
                  <a:pt x="469" y="371"/>
                </a:cubicBezTo>
                <a:cubicBezTo>
                  <a:pt x="460" y="396"/>
                  <a:pt x="448" y="430"/>
                  <a:pt x="432" y="473"/>
                </a:cubicBezTo>
                <a:cubicBezTo>
                  <a:pt x="416" y="516"/>
                  <a:pt x="402" y="554"/>
                  <a:pt x="389" y="589"/>
                </a:cubicBezTo>
                <a:cubicBezTo>
                  <a:pt x="340" y="450"/>
                  <a:pt x="299" y="338"/>
                  <a:pt x="268" y="254"/>
                </a:cubicBezTo>
                <a:cubicBezTo>
                  <a:pt x="512" y="254"/>
                  <a:pt x="512" y="254"/>
                  <a:pt x="512" y="254"/>
                </a:cubicBezTo>
                <a:close/>
                <a:moveTo>
                  <a:pt x="536" y="189"/>
                </a:moveTo>
                <a:cubicBezTo>
                  <a:pt x="523" y="170"/>
                  <a:pt x="490" y="123"/>
                  <a:pt x="438" y="46"/>
                </a:cubicBezTo>
                <a:cubicBezTo>
                  <a:pt x="588" y="46"/>
                  <a:pt x="588" y="46"/>
                  <a:pt x="588" y="46"/>
                </a:cubicBezTo>
                <a:cubicBezTo>
                  <a:pt x="582" y="64"/>
                  <a:pt x="573" y="88"/>
                  <a:pt x="561" y="120"/>
                </a:cubicBezTo>
                <a:cubicBezTo>
                  <a:pt x="550" y="152"/>
                  <a:pt x="541" y="175"/>
                  <a:pt x="536" y="189"/>
                </a:cubicBezTo>
                <a:close/>
                <a:moveTo>
                  <a:pt x="242" y="185"/>
                </a:moveTo>
                <a:cubicBezTo>
                  <a:pt x="224" y="137"/>
                  <a:pt x="206" y="91"/>
                  <a:pt x="188" y="46"/>
                </a:cubicBezTo>
                <a:cubicBezTo>
                  <a:pt x="339" y="46"/>
                  <a:pt x="339" y="46"/>
                  <a:pt x="339" y="46"/>
                </a:cubicBezTo>
                <a:cubicBezTo>
                  <a:pt x="305" y="94"/>
                  <a:pt x="273" y="141"/>
                  <a:pt x="242" y="185"/>
                </a:cubicBezTo>
                <a:close/>
                <a:moveTo>
                  <a:pt x="149" y="75"/>
                </a:moveTo>
                <a:cubicBezTo>
                  <a:pt x="166" y="117"/>
                  <a:pt x="183" y="161"/>
                  <a:pt x="201" y="207"/>
                </a:cubicBezTo>
                <a:cubicBezTo>
                  <a:pt x="68" y="207"/>
                  <a:pt x="68" y="207"/>
                  <a:pt x="68" y="207"/>
                </a:cubicBezTo>
                <a:cubicBezTo>
                  <a:pt x="94" y="166"/>
                  <a:pt x="121" y="122"/>
                  <a:pt x="149" y="75"/>
                </a:cubicBezTo>
                <a:close/>
                <a:moveTo>
                  <a:pt x="219" y="254"/>
                </a:moveTo>
                <a:cubicBezTo>
                  <a:pt x="251" y="341"/>
                  <a:pt x="293" y="456"/>
                  <a:pt x="343" y="600"/>
                </a:cubicBezTo>
                <a:cubicBezTo>
                  <a:pt x="243" y="470"/>
                  <a:pt x="153" y="355"/>
                  <a:pt x="74" y="254"/>
                </a:cubicBezTo>
                <a:cubicBezTo>
                  <a:pt x="219" y="254"/>
                  <a:pt x="219" y="254"/>
                  <a:pt x="219" y="254"/>
                </a:cubicBezTo>
                <a:close/>
                <a:moveTo>
                  <a:pt x="562" y="254"/>
                </a:moveTo>
                <a:cubicBezTo>
                  <a:pt x="719" y="254"/>
                  <a:pt x="719" y="254"/>
                  <a:pt x="719" y="254"/>
                </a:cubicBezTo>
                <a:cubicBezTo>
                  <a:pt x="673" y="311"/>
                  <a:pt x="578" y="427"/>
                  <a:pt x="434" y="603"/>
                </a:cubicBezTo>
                <a:cubicBezTo>
                  <a:pt x="440" y="585"/>
                  <a:pt x="448" y="565"/>
                  <a:pt x="456" y="544"/>
                </a:cubicBezTo>
                <a:cubicBezTo>
                  <a:pt x="463" y="523"/>
                  <a:pt x="470" y="504"/>
                  <a:pt x="476" y="488"/>
                </a:cubicBezTo>
                <a:cubicBezTo>
                  <a:pt x="482" y="472"/>
                  <a:pt x="489" y="452"/>
                  <a:pt x="498" y="427"/>
                </a:cubicBezTo>
                <a:cubicBezTo>
                  <a:pt x="507" y="403"/>
                  <a:pt x="514" y="385"/>
                  <a:pt x="519" y="372"/>
                </a:cubicBezTo>
                <a:cubicBezTo>
                  <a:pt x="524" y="359"/>
                  <a:pt x="531" y="339"/>
                  <a:pt x="541" y="311"/>
                </a:cubicBezTo>
                <a:cubicBezTo>
                  <a:pt x="551" y="284"/>
                  <a:pt x="558" y="265"/>
                  <a:pt x="562" y="254"/>
                </a:cubicBezTo>
                <a:close/>
              </a:path>
            </a:pathLst>
          </a:custGeom>
          <a:solidFill>
            <a:srgbClr val="034C9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9">
            <a:extLst>
              <a:ext uri="{FF2B5EF4-FFF2-40B4-BE49-F238E27FC236}">
                <a16:creationId xmlns:a16="http://schemas.microsoft.com/office/drawing/2014/main" id="{65A2B7D3-E72C-41B7-8665-025532F7CB7A}"/>
              </a:ext>
            </a:extLst>
          </p:cNvPr>
          <p:cNvSpPr>
            <a:spLocks noEditPoints="1"/>
          </p:cNvSpPr>
          <p:nvPr/>
        </p:nvSpPr>
        <p:spPr bwMode="auto">
          <a:xfrm flipH="1">
            <a:off x="5685161" y="2206113"/>
            <a:ext cx="821679" cy="860740"/>
          </a:xfrm>
          <a:custGeom>
            <a:avLst/>
            <a:gdLst>
              <a:gd name="T0" fmla="*/ 465 w 754"/>
              <a:gd name="T1" fmla="*/ 708 h 790"/>
              <a:gd name="T2" fmla="*/ 373 w 754"/>
              <a:gd name="T3" fmla="*/ 790 h 790"/>
              <a:gd name="T4" fmla="*/ 280 w 754"/>
              <a:gd name="T5" fmla="*/ 708 h 790"/>
              <a:gd name="T6" fmla="*/ 364 w 754"/>
              <a:gd name="T7" fmla="*/ 82 h 790"/>
              <a:gd name="T8" fmla="*/ 319 w 754"/>
              <a:gd name="T9" fmla="*/ 145 h 790"/>
              <a:gd name="T10" fmla="*/ 220 w 754"/>
              <a:gd name="T11" fmla="*/ 194 h 790"/>
              <a:gd name="T12" fmla="*/ 159 w 754"/>
              <a:gd name="T13" fmla="*/ 319 h 790"/>
              <a:gd name="T14" fmla="*/ 117 w 754"/>
              <a:gd name="T15" fmla="*/ 580 h 790"/>
              <a:gd name="T16" fmla="*/ 66 w 754"/>
              <a:gd name="T17" fmla="*/ 618 h 790"/>
              <a:gd name="T18" fmla="*/ 692 w 754"/>
              <a:gd name="T19" fmla="*/ 617 h 790"/>
              <a:gd name="T20" fmla="*/ 594 w 754"/>
              <a:gd name="T21" fmla="*/ 503 h 790"/>
              <a:gd name="T22" fmla="*/ 578 w 754"/>
              <a:gd name="T23" fmla="*/ 252 h 790"/>
              <a:gd name="T24" fmla="*/ 464 w 754"/>
              <a:gd name="T25" fmla="*/ 154 h 790"/>
              <a:gd name="T26" fmla="*/ 390 w 754"/>
              <a:gd name="T27" fmla="*/ 135 h 790"/>
              <a:gd name="T28" fmla="*/ 364 w 754"/>
              <a:gd name="T29" fmla="*/ 82 h 790"/>
              <a:gd name="T30" fmla="*/ 728 w 754"/>
              <a:gd name="T31" fmla="*/ 569 h 790"/>
              <a:gd name="T32" fmla="*/ 750 w 754"/>
              <a:gd name="T33" fmla="*/ 632 h 790"/>
              <a:gd name="T34" fmla="*/ 688 w 754"/>
              <a:gd name="T35" fmla="*/ 670 h 790"/>
              <a:gd name="T36" fmla="*/ 27 w 754"/>
              <a:gd name="T37" fmla="*/ 659 h 790"/>
              <a:gd name="T38" fmla="*/ 3 w 754"/>
              <a:gd name="T39" fmla="*/ 599 h 790"/>
              <a:gd name="T40" fmla="*/ 86 w 754"/>
              <a:gd name="T41" fmla="*/ 529 h 790"/>
              <a:gd name="T42" fmla="*/ 103 w 754"/>
              <a:gd name="T43" fmla="*/ 316 h 790"/>
              <a:gd name="T44" fmla="*/ 183 w 754"/>
              <a:gd name="T45" fmla="*/ 148 h 790"/>
              <a:gd name="T46" fmla="*/ 307 w 754"/>
              <a:gd name="T47" fmla="*/ 87 h 790"/>
              <a:gd name="T48" fmla="*/ 377 w 754"/>
              <a:gd name="T49" fmla="*/ 0 h 790"/>
              <a:gd name="T50" fmla="*/ 447 w 754"/>
              <a:gd name="T51" fmla="*/ 87 h 790"/>
              <a:gd name="T52" fmla="*/ 571 w 754"/>
              <a:gd name="T53" fmla="*/ 148 h 790"/>
              <a:gd name="T54" fmla="*/ 652 w 754"/>
              <a:gd name="T55" fmla="*/ 316 h 790"/>
              <a:gd name="T56" fmla="*/ 668 w 754"/>
              <a:gd name="T57" fmla="*/ 529 h 790"/>
              <a:gd name="T58" fmla="*/ 353 w 754"/>
              <a:gd name="T59" fmla="*/ 82 h 790"/>
              <a:gd name="T60" fmla="*/ 374 w 754"/>
              <a:gd name="T61" fmla="*/ 48 h 790"/>
              <a:gd name="T62" fmla="*/ 394 w 754"/>
              <a:gd name="T63" fmla="*/ 82 h 790"/>
              <a:gd name="T64" fmla="*/ 390 w 754"/>
              <a:gd name="T65" fmla="*/ 64 h 790"/>
              <a:gd name="T66" fmla="*/ 365 w 754"/>
              <a:gd name="T67" fmla="*/ 64 h 790"/>
              <a:gd name="T68" fmla="*/ 374 w 754"/>
              <a:gd name="T69" fmla="*/ 48 h 790"/>
              <a:gd name="T70" fmla="*/ 353 w 754"/>
              <a:gd name="T71" fmla="*/ 82 h 790"/>
              <a:gd name="T72" fmla="*/ 394 w 754"/>
              <a:gd name="T73" fmla="*/ 66 h 790"/>
              <a:gd name="T74" fmla="*/ 308 w 754"/>
              <a:gd name="T75" fmla="*/ 708 h 790"/>
              <a:gd name="T76" fmla="*/ 337 w 754"/>
              <a:gd name="T77" fmla="*/ 710 h 790"/>
              <a:gd name="T78" fmla="*/ 408 w 754"/>
              <a:gd name="T79" fmla="*/ 710 h 790"/>
              <a:gd name="T80" fmla="*/ 465 w 754"/>
              <a:gd name="T81" fmla="*/ 708 h 790"/>
              <a:gd name="T82" fmla="*/ 440 w 754"/>
              <a:gd name="T83" fmla="*/ 765 h 790"/>
              <a:gd name="T84" fmla="*/ 280 w 754"/>
              <a:gd name="T85" fmla="*/ 710 h 790"/>
              <a:gd name="T86" fmla="*/ 308 w 754"/>
              <a:gd name="T87" fmla="*/ 708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4" h="790">
                <a:moveTo>
                  <a:pt x="308" y="708"/>
                </a:moveTo>
                <a:cubicBezTo>
                  <a:pt x="465" y="708"/>
                  <a:pt x="465" y="708"/>
                  <a:pt x="465" y="708"/>
                </a:cubicBezTo>
                <a:cubicBezTo>
                  <a:pt x="465" y="710"/>
                  <a:pt x="465" y="710"/>
                  <a:pt x="465" y="710"/>
                </a:cubicBezTo>
                <a:cubicBezTo>
                  <a:pt x="465" y="754"/>
                  <a:pt x="424" y="790"/>
                  <a:pt x="373" y="790"/>
                </a:cubicBezTo>
                <a:cubicBezTo>
                  <a:pt x="321" y="790"/>
                  <a:pt x="280" y="754"/>
                  <a:pt x="280" y="710"/>
                </a:cubicBezTo>
                <a:cubicBezTo>
                  <a:pt x="280" y="708"/>
                  <a:pt x="280" y="708"/>
                  <a:pt x="280" y="708"/>
                </a:cubicBezTo>
                <a:cubicBezTo>
                  <a:pt x="308" y="708"/>
                  <a:pt x="308" y="708"/>
                  <a:pt x="308" y="708"/>
                </a:cubicBezTo>
                <a:close/>
                <a:moveTo>
                  <a:pt x="364" y="82"/>
                </a:moveTo>
                <a:cubicBezTo>
                  <a:pt x="364" y="103"/>
                  <a:pt x="364" y="135"/>
                  <a:pt x="364" y="135"/>
                </a:cubicBezTo>
                <a:cubicBezTo>
                  <a:pt x="319" y="145"/>
                  <a:pt x="319" y="145"/>
                  <a:pt x="319" y="145"/>
                </a:cubicBezTo>
                <a:cubicBezTo>
                  <a:pt x="309" y="147"/>
                  <a:pt x="299" y="150"/>
                  <a:pt x="290" y="154"/>
                </a:cubicBezTo>
                <a:cubicBezTo>
                  <a:pt x="263" y="163"/>
                  <a:pt x="240" y="177"/>
                  <a:pt x="220" y="194"/>
                </a:cubicBezTo>
                <a:cubicBezTo>
                  <a:pt x="201" y="211"/>
                  <a:pt x="185" y="230"/>
                  <a:pt x="175" y="252"/>
                </a:cubicBezTo>
                <a:cubicBezTo>
                  <a:pt x="164" y="273"/>
                  <a:pt x="159" y="296"/>
                  <a:pt x="159" y="319"/>
                </a:cubicBezTo>
                <a:cubicBezTo>
                  <a:pt x="159" y="503"/>
                  <a:pt x="159" y="503"/>
                  <a:pt x="159" y="503"/>
                </a:cubicBezTo>
                <a:cubicBezTo>
                  <a:pt x="159" y="534"/>
                  <a:pt x="143" y="562"/>
                  <a:pt x="117" y="580"/>
                </a:cubicBezTo>
                <a:cubicBezTo>
                  <a:pt x="62" y="617"/>
                  <a:pt x="62" y="617"/>
                  <a:pt x="62" y="617"/>
                </a:cubicBezTo>
                <a:cubicBezTo>
                  <a:pt x="63" y="617"/>
                  <a:pt x="64" y="618"/>
                  <a:pt x="66" y="618"/>
                </a:cubicBezTo>
                <a:cubicBezTo>
                  <a:pt x="687" y="618"/>
                  <a:pt x="687" y="618"/>
                  <a:pt x="687" y="618"/>
                </a:cubicBezTo>
                <a:cubicBezTo>
                  <a:pt x="689" y="618"/>
                  <a:pt x="690" y="617"/>
                  <a:pt x="692" y="617"/>
                </a:cubicBezTo>
                <a:cubicBezTo>
                  <a:pt x="636" y="580"/>
                  <a:pt x="636" y="580"/>
                  <a:pt x="636" y="580"/>
                </a:cubicBezTo>
                <a:cubicBezTo>
                  <a:pt x="610" y="562"/>
                  <a:pt x="594" y="534"/>
                  <a:pt x="594" y="503"/>
                </a:cubicBezTo>
                <a:cubicBezTo>
                  <a:pt x="594" y="319"/>
                  <a:pt x="594" y="319"/>
                  <a:pt x="594" y="319"/>
                </a:cubicBezTo>
                <a:cubicBezTo>
                  <a:pt x="594" y="296"/>
                  <a:pt x="589" y="273"/>
                  <a:pt x="578" y="252"/>
                </a:cubicBezTo>
                <a:cubicBezTo>
                  <a:pt x="568" y="230"/>
                  <a:pt x="553" y="211"/>
                  <a:pt x="533" y="194"/>
                </a:cubicBezTo>
                <a:cubicBezTo>
                  <a:pt x="513" y="177"/>
                  <a:pt x="490" y="164"/>
                  <a:pt x="464" y="154"/>
                </a:cubicBezTo>
                <a:cubicBezTo>
                  <a:pt x="454" y="150"/>
                  <a:pt x="444" y="147"/>
                  <a:pt x="434" y="145"/>
                </a:cubicBezTo>
                <a:cubicBezTo>
                  <a:pt x="390" y="135"/>
                  <a:pt x="390" y="135"/>
                  <a:pt x="390" y="135"/>
                </a:cubicBezTo>
                <a:cubicBezTo>
                  <a:pt x="390" y="82"/>
                  <a:pt x="390" y="82"/>
                  <a:pt x="390" y="82"/>
                </a:cubicBezTo>
                <a:cubicBezTo>
                  <a:pt x="364" y="82"/>
                  <a:pt x="364" y="82"/>
                  <a:pt x="364" y="82"/>
                </a:cubicBezTo>
                <a:close/>
                <a:moveTo>
                  <a:pt x="668" y="529"/>
                </a:moveTo>
                <a:cubicBezTo>
                  <a:pt x="728" y="569"/>
                  <a:pt x="728" y="569"/>
                  <a:pt x="728" y="569"/>
                </a:cubicBezTo>
                <a:cubicBezTo>
                  <a:pt x="739" y="577"/>
                  <a:pt x="747" y="587"/>
                  <a:pt x="751" y="599"/>
                </a:cubicBezTo>
                <a:cubicBezTo>
                  <a:pt x="754" y="610"/>
                  <a:pt x="754" y="622"/>
                  <a:pt x="750" y="632"/>
                </a:cubicBezTo>
                <a:cubicBezTo>
                  <a:pt x="745" y="643"/>
                  <a:pt x="738" y="652"/>
                  <a:pt x="727" y="659"/>
                </a:cubicBezTo>
                <a:cubicBezTo>
                  <a:pt x="716" y="667"/>
                  <a:pt x="702" y="670"/>
                  <a:pt x="688" y="670"/>
                </a:cubicBezTo>
                <a:cubicBezTo>
                  <a:pt x="66" y="670"/>
                  <a:pt x="66" y="670"/>
                  <a:pt x="66" y="670"/>
                </a:cubicBezTo>
                <a:cubicBezTo>
                  <a:pt x="52" y="670"/>
                  <a:pt x="38" y="667"/>
                  <a:pt x="27" y="659"/>
                </a:cubicBezTo>
                <a:cubicBezTo>
                  <a:pt x="17" y="652"/>
                  <a:pt x="9" y="643"/>
                  <a:pt x="5" y="632"/>
                </a:cubicBezTo>
                <a:cubicBezTo>
                  <a:pt x="0" y="622"/>
                  <a:pt x="0" y="610"/>
                  <a:pt x="3" y="599"/>
                </a:cubicBezTo>
                <a:cubicBezTo>
                  <a:pt x="7" y="587"/>
                  <a:pt x="15" y="577"/>
                  <a:pt x="26" y="569"/>
                </a:cubicBezTo>
                <a:cubicBezTo>
                  <a:pt x="86" y="529"/>
                  <a:pt x="86" y="529"/>
                  <a:pt x="86" y="529"/>
                </a:cubicBezTo>
                <a:cubicBezTo>
                  <a:pt x="96" y="522"/>
                  <a:pt x="103" y="511"/>
                  <a:pt x="103" y="500"/>
                </a:cubicBezTo>
                <a:cubicBezTo>
                  <a:pt x="103" y="316"/>
                  <a:pt x="103" y="316"/>
                  <a:pt x="103" y="316"/>
                </a:cubicBezTo>
                <a:cubicBezTo>
                  <a:pt x="103" y="284"/>
                  <a:pt x="110" y="253"/>
                  <a:pt x="124" y="223"/>
                </a:cubicBezTo>
                <a:cubicBezTo>
                  <a:pt x="138" y="195"/>
                  <a:pt x="158" y="170"/>
                  <a:pt x="183" y="148"/>
                </a:cubicBezTo>
                <a:cubicBezTo>
                  <a:pt x="208" y="126"/>
                  <a:pt x="238" y="109"/>
                  <a:pt x="270" y="97"/>
                </a:cubicBezTo>
                <a:cubicBezTo>
                  <a:pt x="282" y="93"/>
                  <a:pt x="295" y="89"/>
                  <a:pt x="307" y="87"/>
                </a:cubicBezTo>
                <a:cubicBezTo>
                  <a:pt x="307" y="61"/>
                  <a:pt x="307" y="61"/>
                  <a:pt x="307" y="61"/>
                </a:cubicBezTo>
                <a:cubicBezTo>
                  <a:pt x="307" y="27"/>
                  <a:pt x="339" y="0"/>
                  <a:pt x="377" y="0"/>
                </a:cubicBezTo>
                <a:cubicBezTo>
                  <a:pt x="416" y="0"/>
                  <a:pt x="447" y="27"/>
                  <a:pt x="447" y="61"/>
                </a:cubicBezTo>
                <a:cubicBezTo>
                  <a:pt x="447" y="87"/>
                  <a:pt x="447" y="87"/>
                  <a:pt x="447" y="87"/>
                </a:cubicBezTo>
                <a:cubicBezTo>
                  <a:pt x="460" y="89"/>
                  <a:pt x="472" y="93"/>
                  <a:pt x="484" y="97"/>
                </a:cubicBezTo>
                <a:cubicBezTo>
                  <a:pt x="517" y="109"/>
                  <a:pt x="546" y="126"/>
                  <a:pt x="571" y="148"/>
                </a:cubicBezTo>
                <a:cubicBezTo>
                  <a:pt x="596" y="170"/>
                  <a:pt x="616" y="195"/>
                  <a:pt x="630" y="223"/>
                </a:cubicBezTo>
                <a:cubicBezTo>
                  <a:pt x="644" y="253"/>
                  <a:pt x="652" y="284"/>
                  <a:pt x="652" y="316"/>
                </a:cubicBezTo>
                <a:cubicBezTo>
                  <a:pt x="652" y="500"/>
                  <a:pt x="652" y="500"/>
                  <a:pt x="652" y="500"/>
                </a:cubicBezTo>
                <a:cubicBezTo>
                  <a:pt x="652" y="511"/>
                  <a:pt x="658" y="522"/>
                  <a:pt x="668" y="529"/>
                </a:cubicBezTo>
                <a:close/>
                <a:moveTo>
                  <a:pt x="364" y="82"/>
                </a:moveTo>
                <a:cubicBezTo>
                  <a:pt x="353" y="82"/>
                  <a:pt x="353" y="82"/>
                  <a:pt x="353" y="82"/>
                </a:cubicBezTo>
                <a:cubicBezTo>
                  <a:pt x="353" y="66"/>
                  <a:pt x="353" y="66"/>
                  <a:pt x="353" y="66"/>
                </a:cubicBezTo>
                <a:cubicBezTo>
                  <a:pt x="353" y="56"/>
                  <a:pt x="362" y="48"/>
                  <a:pt x="374" y="48"/>
                </a:cubicBezTo>
                <a:cubicBezTo>
                  <a:pt x="385" y="48"/>
                  <a:pt x="394" y="56"/>
                  <a:pt x="394" y="66"/>
                </a:cubicBezTo>
                <a:cubicBezTo>
                  <a:pt x="394" y="82"/>
                  <a:pt x="394" y="82"/>
                  <a:pt x="394" y="82"/>
                </a:cubicBezTo>
                <a:cubicBezTo>
                  <a:pt x="390" y="82"/>
                  <a:pt x="390" y="82"/>
                  <a:pt x="390" y="82"/>
                </a:cubicBezTo>
                <a:cubicBezTo>
                  <a:pt x="390" y="64"/>
                  <a:pt x="390" y="64"/>
                  <a:pt x="390" y="64"/>
                </a:cubicBezTo>
                <a:cubicBezTo>
                  <a:pt x="390" y="64"/>
                  <a:pt x="385" y="60"/>
                  <a:pt x="377" y="60"/>
                </a:cubicBezTo>
                <a:cubicBezTo>
                  <a:pt x="372" y="60"/>
                  <a:pt x="367" y="62"/>
                  <a:pt x="365" y="64"/>
                </a:cubicBezTo>
                <a:cubicBezTo>
                  <a:pt x="364" y="64"/>
                  <a:pt x="364" y="72"/>
                  <a:pt x="364" y="82"/>
                </a:cubicBezTo>
                <a:close/>
                <a:moveTo>
                  <a:pt x="374" y="48"/>
                </a:moveTo>
                <a:cubicBezTo>
                  <a:pt x="362" y="48"/>
                  <a:pt x="353" y="56"/>
                  <a:pt x="353" y="66"/>
                </a:cubicBezTo>
                <a:cubicBezTo>
                  <a:pt x="353" y="82"/>
                  <a:pt x="353" y="82"/>
                  <a:pt x="353" y="82"/>
                </a:cubicBezTo>
                <a:cubicBezTo>
                  <a:pt x="394" y="82"/>
                  <a:pt x="394" y="82"/>
                  <a:pt x="394" y="82"/>
                </a:cubicBezTo>
                <a:cubicBezTo>
                  <a:pt x="394" y="66"/>
                  <a:pt x="394" y="66"/>
                  <a:pt x="394" y="66"/>
                </a:cubicBezTo>
                <a:cubicBezTo>
                  <a:pt x="394" y="56"/>
                  <a:pt x="385" y="48"/>
                  <a:pt x="374" y="48"/>
                </a:cubicBezTo>
                <a:close/>
                <a:moveTo>
                  <a:pt x="308" y="708"/>
                </a:moveTo>
                <a:cubicBezTo>
                  <a:pt x="337" y="708"/>
                  <a:pt x="337" y="708"/>
                  <a:pt x="337" y="708"/>
                </a:cubicBezTo>
                <a:cubicBezTo>
                  <a:pt x="337" y="710"/>
                  <a:pt x="337" y="710"/>
                  <a:pt x="337" y="710"/>
                </a:cubicBezTo>
                <a:cubicBezTo>
                  <a:pt x="337" y="721"/>
                  <a:pt x="351" y="734"/>
                  <a:pt x="373" y="734"/>
                </a:cubicBezTo>
                <a:cubicBezTo>
                  <a:pt x="394" y="734"/>
                  <a:pt x="408" y="721"/>
                  <a:pt x="408" y="710"/>
                </a:cubicBezTo>
                <a:cubicBezTo>
                  <a:pt x="408" y="708"/>
                  <a:pt x="408" y="708"/>
                  <a:pt x="408" y="708"/>
                </a:cubicBezTo>
                <a:cubicBezTo>
                  <a:pt x="465" y="708"/>
                  <a:pt x="465" y="708"/>
                  <a:pt x="465" y="708"/>
                </a:cubicBezTo>
                <a:cubicBezTo>
                  <a:pt x="465" y="710"/>
                  <a:pt x="465" y="710"/>
                  <a:pt x="465" y="710"/>
                </a:cubicBezTo>
                <a:cubicBezTo>
                  <a:pt x="465" y="731"/>
                  <a:pt x="456" y="750"/>
                  <a:pt x="440" y="765"/>
                </a:cubicBezTo>
                <a:cubicBezTo>
                  <a:pt x="305" y="765"/>
                  <a:pt x="305" y="765"/>
                  <a:pt x="305" y="765"/>
                </a:cubicBezTo>
                <a:cubicBezTo>
                  <a:pt x="289" y="750"/>
                  <a:pt x="280" y="731"/>
                  <a:pt x="280" y="710"/>
                </a:cubicBezTo>
                <a:cubicBezTo>
                  <a:pt x="280" y="708"/>
                  <a:pt x="280" y="708"/>
                  <a:pt x="280" y="708"/>
                </a:cubicBezTo>
                <a:lnTo>
                  <a:pt x="308" y="7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a:extLst>
              <a:ext uri="{FF2B5EF4-FFF2-40B4-BE49-F238E27FC236}">
                <a16:creationId xmlns:a16="http://schemas.microsoft.com/office/drawing/2014/main" id="{8C904FB9-7171-4ED0-9601-6B34B6599E2F}"/>
              </a:ext>
            </a:extLst>
          </p:cNvPr>
          <p:cNvSpPr txBox="1"/>
          <p:nvPr/>
        </p:nvSpPr>
        <p:spPr>
          <a:xfrm>
            <a:off x="8841935" y="4171249"/>
            <a:ext cx="2074158" cy="984500"/>
          </a:xfrm>
          <a:prstGeom prst="rect">
            <a:avLst/>
          </a:prstGeom>
          <a:noFill/>
        </p:spPr>
        <p:txBody>
          <a:bodyPr wrap="square" rtlCol="0">
            <a:spAutoFit/>
          </a:bodyPr>
          <a:lstStyle/>
          <a:p>
            <a:pPr algn="ctr">
              <a:lnSpc>
                <a:spcPct val="130000"/>
              </a:lnSpc>
            </a:pPr>
            <a:r>
              <a:rPr lang="zh-CN" altLang="en-US" sz="2400" dirty="0">
                <a:latin typeface="KaiTi" panose="02010609060101010101" pitchFamily="49" charset="-122"/>
                <a:ea typeface="KaiTi" panose="02010609060101010101" pitchFamily="49" charset="-122"/>
              </a:rPr>
              <a:t>联邦学习</a:t>
            </a:r>
            <a:endParaRPr lang="en-US" altLang="zh-CN" sz="2400" dirty="0">
              <a:latin typeface="KaiTi" panose="02010609060101010101" pitchFamily="49" charset="-122"/>
              <a:ea typeface="KaiTi" panose="02010609060101010101" pitchFamily="49" charset="-122"/>
            </a:endParaRPr>
          </a:p>
          <a:p>
            <a:pPr algn="ctr">
              <a:lnSpc>
                <a:spcPct val="130000"/>
              </a:lnSpc>
            </a:pPr>
            <a:r>
              <a:rPr lang="zh-CN" altLang="en-US" sz="2400" dirty="0">
                <a:latin typeface="KaiTi" panose="02010609060101010101" pitchFamily="49" charset="-122"/>
                <a:ea typeface="KaiTi" panose="02010609060101010101" pitchFamily="49" charset="-122"/>
              </a:rPr>
              <a:t>（</a:t>
            </a:r>
            <a:r>
              <a:rPr lang="en-US" altLang="zh-CN" sz="2400" dirty="0">
                <a:latin typeface="KaiTi" panose="02010609060101010101" pitchFamily="49" charset="-122"/>
                <a:ea typeface="KaiTi" panose="02010609060101010101" pitchFamily="49" charset="-122"/>
              </a:rPr>
              <a:t>FL</a:t>
            </a:r>
            <a:r>
              <a:rPr lang="zh-CN" altLang="en-US" sz="2400" dirty="0">
                <a:latin typeface="KaiTi" panose="02010609060101010101" pitchFamily="49" charset="-122"/>
                <a:ea typeface="KaiTi" panose="02010609060101010101" pitchFamily="49" charset="-122"/>
              </a:rPr>
              <a:t>）</a:t>
            </a:r>
            <a:endParaRPr lang="en-US" altLang="zh-CN" sz="2400" dirty="0">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29E712AA-A71C-41DC-8F12-000B77A5D020}"/>
              </a:ext>
            </a:extLst>
          </p:cNvPr>
          <p:cNvSpPr txBox="1"/>
          <p:nvPr/>
        </p:nvSpPr>
        <p:spPr>
          <a:xfrm>
            <a:off x="1359203" y="4171249"/>
            <a:ext cx="2074158" cy="1012841"/>
          </a:xfrm>
          <a:prstGeom prst="rect">
            <a:avLst/>
          </a:prstGeom>
          <a:noFill/>
        </p:spPr>
        <p:txBody>
          <a:bodyPr wrap="square" rtlCol="0">
            <a:spAutoFit/>
          </a:bodyPr>
          <a:lstStyle/>
          <a:p>
            <a:pPr algn="ctr">
              <a:lnSpc>
                <a:spcPct val="130000"/>
              </a:lnSpc>
            </a:pPr>
            <a:r>
              <a:rPr lang="zh-CN" altLang="en-US" sz="2400" dirty="0">
                <a:latin typeface="KaiTi" panose="02010609060101010101" pitchFamily="49" charset="-122"/>
                <a:ea typeface="KaiTi" panose="02010609060101010101" pitchFamily="49" charset="-122"/>
              </a:rPr>
              <a:t>可信执行环境</a:t>
            </a:r>
            <a:r>
              <a:rPr lang="en-US" altLang="zh-CN" sz="2400" dirty="0">
                <a:latin typeface="KaiTi" panose="02010609060101010101" pitchFamily="49" charset="-122"/>
                <a:ea typeface="KaiTi" panose="02010609060101010101" pitchFamily="49" charset="-122"/>
              </a:rPr>
              <a:t>(TEE)</a:t>
            </a:r>
            <a:endParaRPr lang="zh-CN" altLang="en-US" sz="2400" dirty="0">
              <a:solidFill>
                <a:schemeClr val="tx1">
                  <a:lumMod val="75000"/>
                  <a:lumOff val="25000"/>
                </a:schemeClr>
              </a:solidFill>
              <a:latin typeface="KaiTi" panose="02010609060101010101" pitchFamily="49" charset="-122"/>
              <a:ea typeface="KaiTi" panose="02010609060101010101" pitchFamily="49" charset="-122"/>
            </a:endParaRPr>
          </a:p>
        </p:txBody>
      </p:sp>
      <p:sp>
        <p:nvSpPr>
          <p:cNvPr id="26" name="文本框 25">
            <a:extLst>
              <a:ext uri="{FF2B5EF4-FFF2-40B4-BE49-F238E27FC236}">
                <a16:creationId xmlns:a16="http://schemas.microsoft.com/office/drawing/2014/main" id="{5A40222C-1289-4543-999B-15B011D9E669}"/>
              </a:ext>
            </a:extLst>
          </p:cNvPr>
          <p:cNvSpPr txBox="1"/>
          <p:nvPr/>
        </p:nvSpPr>
        <p:spPr>
          <a:xfrm>
            <a:off x="2516372" y="5407340"/>
            <a:ext cx="7159256" cy="504369"/>
          </a:xfrm>
          <a:prstGeom prst="rect">
            <a:avLst/>
          </a:prstGeom>
          <a:noFill/>
        </p:spPr>
        <p:txBody>
          <a:bodyPr wrap="square" rtlCol="0">
            <a:spAutoFit/>
          </a:bodyPr>
          <a:lstStyle/>
          <a:p>
            <a:pPr algn="ctr">
              <a:lnSpc>
                <a:spcPct val="130000"/>
              </a:lnSpc>
            </a:pP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隐私计算发展综述</a:t>
            </a: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a:t>
            </a:r>
          </a:p>
        </p:txBody>
      </p:sp>
      <p:grpSp>
        <p:nvGrpSpPr>
          <p:cNvPr id="27" name="组合 26">
            <a:extLst>
              <a:ext uri="{FF2B5EF4-FFF2-40B4-BE49-F238E27FC236}">
                <a16:creationId xmlns:a16="http://schemas.microsoft.com/office/drawing/2014/main" id="{631BB80E-2752-4E9B-8710-8E2719222EEE}"/>
              </a:ext>
            </a:extLst>
          </p:cNvPr>
          <p:cNvGrpSpPr/>
          <p:nvPr/>
        </p:nvGrpSpPr>
        <p:grpSpPr>
          <a:xfrm rot="16200000" flipV="1">
            <a:off x="7467893" y="5753090"/>
            <a:ext cx="299927" cy="299927"/>
            <a:chOff x="323852" y="253076"/>
            <a:chExt cx="516122" cy="516122"/>
          </a:xfrm>
        </p:grpSpPr>
        <p:cxnSp>
          <p:nvCxnSpPr>
            <p:cNvPr id="28" name="直接连接符 27">
              <a:extLst>
                <a:ext uri="{FF2B5EF4-FFF2-40B4-BE49-F238E27FC236}">
                  <a16:creationId xmlns:a16="http://schemas.microsoft.com/office/drawing/2014/main" id="{41C531D7-B4D9-4097-B65D-AFFD23694914}"/>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2F615DB-174A-47F8-BF6F-6ACCBC884847}"/>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5C9E0CAD-E3DC-4C3F-8460-981C5D5B829D}"/>
              </a:ext>
            </a:extLst>
          </p:cNvPr>
          <p:cNvGrpSpPr/>
          <p:nvPr/>
        </p:nvGrpSpPr>
        <p:grpSpPr>
          <a:xfrm rot="16200000" flipH="1">
            <a:off x="4451240" y="5407340"/>
            <a:ext cx="299927" cy="299927"/>
            <a:chOff x="323852" y="253076"/>
            <a:chExt cx="516122" cy="516122"/>
          </a:xfrm>
        </p:grpSpPr>
        <p:cxnSp>
          <p:nvCxnSpPr>
            <p:cNvPr id="31" name="直接连接符 30">
              <a:extLst>
                <a:ext uri="{FF2B5EF4-FFF2-40B4-BE49-F238E27FC236}">
                  <a16:creationId xmlns:a16="http://schemas.microsoft.com/office/drawing/2014/main" id="{DD04F371-8301-48F7-ABD2-D2A07363F02A}"/>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E90C037-CADF-4899-9073-A7468E05672B}"/>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A5C57645-F47B-C169-893D-3E60918998BB}"/>
              </a:ext>
            </a:extLst>
          </p:cNvPr>
          <p:cNvSpPr txBox="1"/>
          <p:nvPr/>
        </p:nvSpPr>
        <p:spPr>
          <a:xfrm>
            <a:off x="4967921" y="4171249"/>
            <a:ext cx="2074158" cy="984500"/>
          </a:xfrm>
          <a:prstGeom prst="rect">
            <a:avLst/>
          </a:prstGeom>
          <a:noFill/>
        </p:spPr>
        <p:txBody>
          <a:bodyPr wrap="square" rtlCol="0">
            <a:spAutoFit/>
          </a:bodyPr>
          <a:lstStyle/>
          <a:p>
            <a:pPr algn="ctr">
              <a:lnSpc>
                <a:spcPct val="130000"/>
              </a:lnSpc>
            </a:pPr>
            <a:r>
              <a:rPr lang="zh-CN" altLang="en-US" sz="2400" dirty="0">
                <a:latin typeface="KaiTi" panose="02010609060101010101" pitchFamily="49" charset="-122"/>
                <a:ea typeface="KaiTi" panose="02010609060101010101" pitchFamily="49" charset="-122"/>
              </a:rPr>
              <a:t>安全多方计算</a:t>
            </a:r>
            <a:endParaRPr lang="en-US" altLang="zh-CN" sz="2400" dirty="0">
              <a:latin typeface="KaiTi" panose="02010609060101010101" pitchFamily="49" charset="-122"/>
              <a:ea typeface="KaiTi" panose="02010609060101010101" pitchFamily="49" charset="-122"/>
            </a:endParaRPr>
          </a:p>
          <a:p>
            <a:pPr algn="ctr">
              <a:lnSpc>
                <a:spcPct val="130000"/>
              </a:lnSpc>
            </a:pPr>
            <a:r>
              <a:rPr lang="zh-CN" altLang="en-US" sz="2400" dirty="0">
                <a:latin typeface="KaiTi" panose="02010609060101010101" pitchFamily="49" charset="-122"/>
                <a:ea typeface="KaiTi" panose="02010609060101010101" pitchFamily="49" charset="-122"/>
              </a:rPr>
              <a:t>（</a:t>
            </a:r>
            <a:r>
              <a:rPr lang="en-US" altLang="zh-CN" sz="2400" dirty="0">
                <a:latin typeface="KaiTi" panose="02010609060101010101" pitchFamily="49" charset="-122"/>
                <a:ea typeface="KaiTi" panose="02010609060101010101" pitchFamily="49" charset="-122"/>
              </a:rPr>
              <a:t>MPC</a:t>
            </a:r>
            <a:r>
              <a:rPr lang="zh-CN" altLang="en-US" sz="2400" dirty="0">
                <a:latin typeface="KaiTi" panose="02010609060101010101" pitchFamily="49" charset="-122"/>
                <a:ea typeface="KaiTi" panose="02010609060101010101" pitchFamily="49" charset="-122"/>
              </a:rPr>
              <a:t>）</a:t>
            </a:r>
            <a:endParaRPr lang="en-US" altLang="zh-CN"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98810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可信执行环境</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04</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9">
            <a:extLst>
              <a:ext uri="{FF2B5EF4-FFF2-40B4-BE49-F238E27FC236}">
                <a16:creationId xmlns:a16="http://schemas.microsoft.com/office/drawing/2014/main" id="{CC4F3F88-0A34-6F3D-808E-C51EB7181940}"/>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EDC8F220-6C3D-A023-BEB7-CCEFE3851243}"/>
              </a:ext>
            </a:extLst>
          </p:cNvPr>
          <p:cNvGrpSpPr/>
          <p:nvPr/>
        </p:nvGrpSpPr>
        <p:grpSpPr>
          <a:xfrm>
            <a:off x="707626" y="1145988"/>
            <a:ext cx="10860597" cy="1206222"/>
            <a:chOff x="1091402" y="1371600"/>
            <a:chExt cx="5618781" cy="1270000"/>
          </a:xfrm>
        </p:grpSpPr>
        <p:sp>
          <p:nvSpPr>
            <p:cNvPr id="13" name="矩形 12">
              <a:extLst>
                <a:ext uri="{FF2B5EF4-FFF2-40B4-BE49-F238E27FC236}">
                  <a16:creationId xmlns:a16="http://schemas.microsoft.com/office/drawing/2014/main" id="{5286110E-49BA-BE39-BC6B-22AA0E346D28}"/>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D7B369F5-32F1-C601-371B-731F36CC473B}"/>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03861E20-3EEA-CEA6-DB44-7B94BCF50A57}"/>
              </a:ext>
            </a:extLst>
          </p:cNvPr>
          <p:cNvSpPr txBox="1"/>
          <p:nvPr/>
        </p:nvSpPr>
        <p:spPr>
          <a:xfrm>
            <a:off x="958447" y="1319327"/>
            <a:ext cx="10628378"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可信执行环境的核心思想是构建一个独立于操作系统而存在的可信的、隔离的机密空间，数据计算仅在该安全环境内进行，通过依赖可信硬件来保障其安全。 </a:t>
            </a:r>
          </a:p>
        </p:txBody>
      </p:sp>
      <p:graphicFrame>
        <p:nvGraphicFramePr>
          <p:cNvPr id="16" name="表格 15">
            <a:extLst>
              <a:ext uri="{FF2B5EF4-FFF2-40B4-BE49-F238E27FC236}">
                <a16:creationId xmlns:a16="http://schemas.microsoft.com/office/drawing/2014/main" id="{2C04C787-7B60-4B4D-ABE0-FB3ADCB55B80}"/>
              </a:ext>
            </a:extLst>
          </p:cNvPr>
          <p:cNvGraphicFramePr>
            <a:graphicFrameLocks noGrp="1"/>
          </p:cNvGraphicFramePr>
          <p:nvPr>
            <p:extLst>
              <p:ext uri="{D42A27DB-BD31-4B8C-83A1-F6EECF244321}">
                <p14:modId xmlns:p14="http://schemas.microsoft.com/office/powerpoint/2010/main" val="1880389369"/>
              </p:ext>
            </p:extLst>
          </p:nvPr>
        </p:nvGraphicFramePr>
        <p:xfrm>
          <a:off x="766000" y="2796995"/>
          <a:ext cx="10860596" cy="3503648"/>
        </p:xfrm>
        <a:graphic>
          <a:graphicData uri="http://schemas.openxmlformats.org/drawingml/2006/table">
            <a:tbl>
              <a:tblPr/>
              <a:tblGrid>
                <a:gridCol w="1869624">
                  <a:extLst>
                    <a:ext uri="{9D8B030D-6E8A-4147-A177-3AD203B41FA5}">
                      <a16:colId xmlns:a16="http://schemas.microsoft.com/office/drawing/2014/main" val="3405514068"/>
                    </a:ext>
                  </a:extLst>
                </a:gridCol>
                <a:gridCol w="1488141">
                  <a:extLst>
                    <a:ext uri="{9D8B030D-6E8A-4147-A177-3AD203B41FA5}">
                      <a16:colId xmlns:a16="http://schemas.microsoft.com/office/drawing/2014/main" val="850145147"/>
                    </a:ext>
                  </a:extLst>
                </a:gridCol>
                <a:gridCol w="7502831">
                  <a:extLst>
                    <a:ext uri="{9D8B030D-6E8A-4147-A177-3AD203B41FA5}">
                      <a16:colId xmlns:a16="http://schemas.microsoft.com/office/drawing/2014/main" val="2522513671"/>
                    </a:ext>
                  </a:extLst>
                </a:gridCol>
              </a:tblGrid>
              <a:tr h="500664">
                <a:tc>
                  <a:txBody>
                    <a:bodyPr/>
                    <a:lstStyle/>
                    <a:p>
                      <a:pPr marL="0" algn="ctr" defTabSz="914400" rtl="0" eaLnBrk="1" latinLnBrk="0" hangingPunct="1"/>
                      <a:r>
                        <a:rPr lang="zh-CN" altLang="en-US" sz="2400" b="1" kern="1200" dirty="0">
                          <a:solidFill>
                            <a:schemeClr val="tx1"/>
                          </a:solidFill>
                          <a:effectLst/>
                          <a:latin typeface="KaiTi" panose="02010609060101010101" pitchFamily="49" charset="-122"/>
                          <a:ea typeface="KaiTi" panose="02010609060101010101" pitchFamily="49" charset="-122"/>
                          <a:cs typeface="+mn-cs"/>
                        </a:rPr>
                        <a:t>产品</a:t>
                      </a:r>
                      <a:r>
                        <a:rPr lang="en-US" altLang="zh-CN" sz="2400" b="1" kern="1200" dirty="0">
                          <a:solidFill>
                            <a:schemeClr val="tx1"/>
                          </a:solidFill>
                          <a:effectLst/>
                          <a:latin typeface="KaiTi" panose="02010609060101010101" pitchFamily="49" charset="-122"/>
                          <a:ea typeface="KaiTi" panose="02010609060101010101" pitchFamily="49" charset="-122"/>
                          <a:cs typeface="+mn-cs"/>
                        </a:rPr>
                        <a:t>&amp;</a:t>
                      </a:r>
                      <a:r>
                        <a:rPr lang="zh-CN" altLang="en-US" sz="2400" b="1" kern="1200" dirty="0">
                          <a:solidFill>
                            <a:schemeClr val="tx1"/>
                          </a:solidFill>
                          <a:effectLst/>
                          <a:latin typeface="KaiTi" panose="02010609060101010101" pitchFamily="49" charset="-122"/>
                          <a:ea typeface="KaiTi" panose="02010609060101010101" pitchFamily="49" charset="-122"/>
                          <a:cs typeface="+mn-cs"/>
                        </a:rPr>
                        <a:t>框架</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400" b="1" kern="1200" dirty="0">
                          <a:solidFill>
                            <a:schemeClr val="tx1"/>
                          </a:solidFill>
                          <a:effectLst/>
                          <a:latin typeface="KaiTi" panose="02010609060101010101" pitchFamily="49" charset="-122"/>
                          <a:ea typeface="KaiTi" panose="02010609060101010101" pitchFamily="49" charset="-122"/>
                          <a:cs typeface="+mn-cs"/>
                        </a:rPr>
                        <a:t>公司</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400" b="1" kern="1200" dirty="0">
                          <a:solidFill>
                            <a:schemeClr val="tx1"/>
                          </a:solidFill>
                          <a:effectLst/>
                          <a:latin typeface="KaiTi" panose="02010609060101010101" pitchFamily="49" charset="-122"/>
                          <a:ea typeface="KaiTi" panose="02010609060101010101" pitchFamily="49" charset="-122"/>
                          <a:cs typeface="+mn-cs"/>
                        </a:rPr>
                        <a:t>描述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52375166"/>
                  </a:ext>
                </a:extLst>
              </a:tr>
              <a:tr h="968328">
                <a:tc>
                  <a:txBody>
                    <a:bodyPr/>
                    <a:lstStyle/>
                    <a:p>
                      <a:pPr marL="0" algn="ctr" defTabSz="914400" rtl="0" eaLnBrk="1" latinLnBrk="0" hangingPunct="1"/>
                      <a:r>
                        <a:rPr lang="en-US"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SGX</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Intel</a:t>
                      </a:r>
                      <a:endPar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提供基于硬件的内存加密，将内存中的特定应用代码和数据隔离开来。允许用户级代码分配专用内存区域（称为隔区），以免受到拥有更高权限的进程的影响。</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9715918"/>
                  </a:ext>
                </a:extLst>
              </a:tr>
              <a:tr h="666957">
                <a:tc>
                  <a:txBody>
                    <a:bodyPr/>
                    <a:lstStyle/>
                    <a:p>
                      <a:pPr marL="0" algn="ctr" defTabSz="914400" rtl="0" eaLnBrk="1" latinLnBrk="0" hangingPunct="1"/>
                      <a:r>
                        <a:rPr lang="en-US"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ARM</a:t>
                      </a:r>
                      <a:endPar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技术是软件和硬件结合的解决方案。</a:t>
                      </a: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从硬件安全扩展来提供资源隔离，软件提供基本的安全服务和接口。</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812505260"/>
                  </a:ext>
                </a:extLst>
              </a:tr>
              <a:tr h="666957">
                <a:tc>
                  <a:txBody>
                    <a:bodyPr/>
                    <a:lstStyle/>
                    <a:p>
                      <a:pPr marL="0" algn="ctr" defTabSz="914400" rtl="0" eaLnBrk="1" latinLnBrk="0" hangingPunct="1"/>
                      <a:r>
                        <a:rPr lang="en-US"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MesaTEE</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百度</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MesaTEE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安全计算平台是强安全、高性能、易扩展的芯片级数据安全计算解决方案。</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34365012"/>
                  </a:ext>
                </a:extLst>
              </a:tr>
              <a:tr h="666957">
                <a:tc>
                  <a:txBody>
                    <a:bodyPr/>
                    <a:lstStyle/>
                    <a:p>
                      <a:pPr marL="0" algn="ctr" defTabSz="914400" rtl="0" eaLnBrk="1" latinLnBrk="0" hangingPunct="1"/>
                      <a:r>
                        <a:rPr lang="en-US"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iTrustee</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华为</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iTrustee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安全</a:t>
                      </a:r>
                      <a:r>
                        <a:rPr lang="en"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OS</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是华为基于</a:t>
                      </a: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技术实现的可信执行环境，提供一套完整的</a:t>
                      </a:r>
                      <a:r>
                        <a:rPr lang="en"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TEE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解决方案。</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53723357"/>
                  </a:ext>
                </a:extLst>
              </a:tr>
            </a:tbl>
          </a:graphicData>
        </a:graphic>
      </p:graphicFrame>
    </p:spTree>
    <p:extLst>
      <p:ext uri="{BB962C8B-B14F-4D97-AF65-F5344CB8AC3E}">
        <p14:creationId xmlns:p14="http://schemas.microsoft.com/office/powerpoint/2010/main" val="394978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安全多方计算</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05</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08E202C5-2E24-743E-0BFB-ECB18768F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548" y="3035490"/>
            <a:ext cx="5787433" cy="2806280"/>
          </a:xfrm>
          <a:prstGeom prst="rect">
            <a:avLst/>
          </a:prstGeom>
        </p:spPr>
      </p:pic>
      <p:grpSp>
        <p:nvGrpSpPr>
          <p:cNvPr id="24" name="组合 23">
            <a:extLst>
              <a:ext uri="{FF2B5EF4-FFF2-40B4-BE49-F238E27FC236}">
                <a16:creationId xmlns:a16="http://schemas.microsoft.com/office/drawing/2014/main" id="{363714C3-7598-6C4B-436C-48C79FF40AB4}"/>
              </a:ext>
            </a:extLst>
          </p:cNvPr>
          <p:cNvGrpSpPr/>
          <p:nvPr/>
        </p:nvGrpSpPr>
        <p:grpSpPr>
          <a:xfrm>
            <a:off x="584548" y="1209617"/>
            <a:ext cx="10860597" cy="1209754"/>
            <a:chOff x="1091402" y="1371600"/>
            <a:chExt cx="5618781" cy="1270000"/>
          </a:xfrm>
        </p:grpSpPr>
        <p:sp>
          <p:nvSpPr>
            <p:cNvPr id="25" name="矩形 24">
              <a:extLst>
                <a:ext uri="{FF2B5EF4-FFF2-40B4-BE49-F238E27FC236}">
                  <a16:creationId xmlns:a16="http://schemas.microsoft.com/office/drawing/2014/main" id="{CD0BCFAB-0362-5250-B487-2A5247301576}"/>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198CDD5E-9DE7-0E98-47D7-24089D7DB93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cxnSp>
        <p:nvCxnSpPr>
          <p:cNvPr id="28" name="直接连接符 9">
            <a:extLst>
              <a:ext uri="{FF2B5EF4-FFF2-40B4-BE49-F238E27FC236}">
                <a16:creationId xmlns:a16="http://schemas.microsoft.com/office/drawing/2014/main" id="{79293450-8253-5374-0378-8DE86AB99C80}"/>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44939EF-32B4-2367-9E14-68F5F03EC044}"/>
              </a:ext>
            </a:extLst>
          </p:cNvPr>
          <p:cNvSpPr/>
          <p:nvPr/>
        </p:nvSpPr>
        <p:spPr>
          <a:xfrm>
            <a:off x="975194" y="1398995"/>
            <a:ext cx="10346876" cy="830997"/>
          </a:xfrm>
          <a:prstGeom prst="rect">
            <a:avLst/>
          </a:prstGeom>
        </p:spPr>
        <p:txBody>
          <a:bodyPr wrap="square">
            <a:spAutoFit/>
          </a:bodyPr>
          <a:lstStyle/>
          <a:p>
            <a:r>
              <a:rPr lang="en-US" altLang="zh-CN" sz="2400" i="1" dirty="0">
                <a:latin typeface="KaiTi" panose="02010609060101010101" pitchFamily="49" charset="-122"/>
                <a:ea typeface="KaiTi" panose="02010609060101010101" pitchFamily="49" charset="-122"/>
              </a:rPr>
              <a:t>❓</a:t>
            </a:r>
            <a:r>
              <a:rPr lang="zh-CN" altLang="en-US" sz="2400" i="1" dirty="0">
                <a:latin typeface="KaiTi" panose="02010609060101010101" pitchFamily="49" charset="-122"/>
                <a:ea typeface="KaiTi" panose="02010609060101010101" pitchFamily="49" charset="-122"/>
              </a:rPr>
              <a:t>两个百万富翁都想要比较到底谁更加富有，但是又都不想让别人知道自己有多少钱。如何在一个没有可信的第三方的情况下解决这个问题？</a:t>
            </a:r>
          </a:p>
        </p:txBody>
      </p:sp>
      <p:sp>
        <p:nvSpPr>
          <p:cNvPr id="29" name="矩形: 圆角 23">
            <a:extLst>
              <a:ext uri="{FF2B5EF4-FFF2-40B4-BE49-F238E27FC236}">
                <a16:creationId xmlns:a16="http://schemas.microsoft.com/office/drawing/2014/main" id="{78B264F5-0CCA-D4BB-04B3-DD197C84F342}"/>
              </a:ext>
            </a:extLst>
          </p:cNvPr>
          <p:cNvSpPr/>
          <p:nvPr/>
        </p:nvSpPr>
        <p:spPr>
          <a:xfrm>
            <a:off x="9643640" y="3265993"/>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不经意传输</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0" name="矩形: 圆角 36">
            <a:extLst>
              <a:ext uri="{FF2B5EF4-FFF2-40B4-BE49-F238E27FC236}">
                <a16:creationId xmlns:a16="http://schemas.microsoft.com/office/drawing/2014/main" id="{410FC815-548E-5578-5E18-35F50B7A32DF}"/>
              </a:ext>
            </a:extLst>
          </p:cNvPr>
          <p:cNvSpPr/>
          <p:nvPr/>
        </p:nvSpPr>
        <p:spPr>
          <a:xfrm>
            <a:off x="9643640" y="4281500"/>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秘密共享</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1" name="矩形: 圆角 41">
            <a:extLst>
              <a:ext uri="{FF2B5EF4-FFF2-40B4-BE49-F238E27FC236}">
                <a16:creationId xmlns:a16="http://schemas.microsoft.com/office/drawing/2014/main" id="{CE97FC85-FC34-0977-7944-16B4E28993F0}"/>
              </a:ext>
            </a:extLst>
          </p:cNvPr>
          <p:cNvSpPr/>
          <p:nvPr/>
        </p:nvSpPr>
        <p:spPr>
          <a:xfrm>
            <a:off x="9643639" y="5252546"/>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混淆电路</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矩形: 圆角 24">
            <a:extLst>
              <a:ext uri="{FF2B5EF4-FFF2-40B4-BE49-F238E27FC236}">
                <a16:creationId xmlns:a16="http://schemas.microsoft.com/office/drawing/2014/main" id="{ABD7A982-8C96-7B01-C46D-5D242FC1E9D9}"/>
              </a:ext>
            </a:extLst>
          </p:cNvPr>
          <p:cNvSpPr/>
          <p:nvPr/>
        </p:nvSpPr>
        <p:spPr>
          <a:xfrm>
            <a:off x="6979185" y="4279350"/>
            <a:ext cx="1801505" cy="655092"/>
          </a:xfrm>
          <a:prstGeom prst="roundRect">
            <a:avLst/>
          </a:prstGeom>
          <a:solidFill>
            <a:srgbClr val="034C9C"/>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rPr>
              <a:t>安全多方计算</a:t>
            </a:r>
          </a:p>
        </p:txBody>
      </p:sp>
      <p:cxnSp>
        <p:nvCxnSpPr>
          <p:cNvPr id="33" name="直接连接符 9">
            <a:extLst>
              <a:ext uri="{FF2B5EF4-FFF2-40B4-BE49-F238E27FC236}">
                <a16:creationId xmlns:a16="http://schemas.microsoft.com/office/drawing/2014/main" id="{39246FD0-057D-C3B8-5188-65E92372F3BE}"/>
              </a:ext>
            </a:extLst>
          </p:cNvPr>
          <p:cNvCxnSpPr>
            <a:cxnSpLocks/>
          </p:cNvCxnSpPr>
          <p:nvPr/>
        </p:nvCxnSpPr>
        <p:spPr>
          <a:xfrm>
            <a:off x="6563601" y="2815221"/>
            <a:ext cx="0" cy="34262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连接符: 肘形 19">
            <a:extLst>
              <a:ext uri="{FF2B5EF4-FFF2-40B4-BE49-F238E27FC236}">
                <a16:creationId xmlns:a16="http://schemas.microsoft.com/office/drawing/2014/main" id="{A97F35D6-4350-F37C-21F8-02B1552040EB}"/>
              </a:ext>
            </a:extLst>
          </p:cNvPr>
          <p:cNvCxnSpPr>
            <a:cxnSpLocks/>
            <a:stCxn id="32" idx="3"/>
            <a:endCxn id="29" idx="1"/>
          </p:cNvCxnSpPr>
          <p:nvPr/>
        </p:nvCxnSpPr>
        <p:spPr>
          <a:xfrm flipV="1">
            <a:off x="8780690" y="3593539"/>
            <a:ext cx="862950" cy="1013357"/>
          </a:xfrm>
          <a:prstGeom prst="bentConnector3">
            <a:avLst>
              <a:gd name="adj1" fmla="val 50000"/>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19">
            <a:extLst>
              <a:ext uri="{FF2B5EF4-FFF2-40B4-BE49-F238E27FC236}">
                <a16:creationId xmlns:a16="http://schemas.microsoft.com/office/drawing/2014/main" id="{17ECBE84-3161-291B-B332-97CA0E5B9089}"/>
              </a:ext>
            </a:extLst>
          </p:cNvPr>
          <p:cNvCxnSpPr>
            <a:cxnSpLocks/>
            <a:stCxn id="32" idx="3"/>
            <a:endCxn id="30" idx="1"/>
          </p:cNvCxnSpPr>
          <p:nvPr/>
        </p:nvCxnSpPr>
        <p:spPr>
          <a:xfrm>
            <a:off x="8780690" y="4606896"/>
            <a:ext cx="862950" cy="2150"/>
          </a:xfrm>
          <a:prstGeom prst="bentConnector3">
            <a:avLst>
              <a:gd name="adj1" fmla="val 50000"/>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19">
            <a:extLst>
              <a:ext uri="{FF2B5EF4-FFF2-40B4-BE49-F238E27FC236}">
                <a16:creationId xmlns:a16="http://schemas.microsoft.com/office/drawing/2014/main" id="{F5E81A38-CAA9-77BA-BCD1-EC60AFED8834}"/>
              </a:ext>
            </a:extLst>
          </p:cNvPr>
          <p:cNvCxnSpPr>
            <a:cxnSpLocks/>
            <a:stCxn id="32" idx="3"/>
            <a:endCxn id="31" idx="1"/>
          </p:cNvCxnSpPr>
          <p:nvPr/>
        </p:nvCxnSpPr>
        <p:spPr>
          <a:xfrm>
            <a:off x="8780690" y="4606896"/>
            <a:ext cx="862949" cy="973196"/>
          </a:xfrm>
          <a:prstGeom prst="bentConnector3">
            <a:avLst>
              <a:gd name="adj1" fmla="val 50000"/>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9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4384363"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安全多方计算</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不经意传输</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06</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58737"/>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9">
            <a:extLst>
              <a:ext uri="{FF2B5EF4-FFF2-40B4-BE49-F238E27FC236}">
                <a16:creationId xmlns:a16="http://schemas.microsoft.com/office/drawing/2014/main" id="{7925BD39-2779-F9BE-E023-1E82229A986D}"/>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7606A958-821C-CE4E-D28B-A494F449D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005068"/>
            <a:ext cx="6489700" cy="5778500"/>
          </a:xfrm>
          <a:prstGeom prst="rect">
            <a:avLst/>
          </a:prstGeom>
        </p:spPr>
      </p:pic>
      <p:grpSp>
        <p:nvGrpSpPr>
          <p:cNvPr id="16" name="组合 15">
            <a:extLst>
              <a:ext uri="{FF2B5EF4-FFF2-40B4-BE49-F238E27FC236}">
                <a16:creationId xmlns:a16="http://schemas.microsoft.com/office/drawing/2014/main" id="{2917B9B1-9B2D-A751-48D2-AB8E589E60BE}"/>
              </a:ext>
            </a:extLst>
          </p:cNvPr>
          <p:cNvGrpSpPr/>
          <p:nvPr/>
        </p:nvGrpSpPr>
        <p:grpSpPr>
          <a:xfrm>
            <a:off x="6519610" y="1214327"/>
            <a:ext cx="5374660" cy="1321232"/>
            <a:chOff x="1091402" y="1371600"/>
            <a:chExt cx="5618781" cy="1270000"/>
          </a:xfrm>
        </p:grpSpPr>
        <p:sp>
          <p:nvSpPr>
            <p:cNvPr id="17" name="矩形 16">
              <a:extLst>
                <a:ext uri="{FF2B5EF4-FFF2-40B4-BE49-F238E27FC236}">
                  <a16:creationId xmlns:a16="http://schemas.microsoft.com/office/drawing/2014/main" id="{3D6FA8A3-F349-8049-D471-7373B18468F2}"/>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18" name="矩形 17">
              <a:extLst>
                <a:ext uri="{FF2B5EF4-FFF2-40B4-BE49-F238E27FC236}">
                  <a16:creationId xmlns:a16="http://schemas.microsoft.com/office/drawing/2014/main" id="{DCD8C072-60AD-C6DF-E471-D7827601DD14}"/>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9" name="文本框 18">
            <a:extLst>
              <a:ext uri="{FF2B5EF4-FFF2-40B4-BE49-F238E27FC236}">
                <a16:creationId xmlns:a16="http://schemas.microsoft.com/office/drawing/2014/main" id="{6B2EA859-C6B0-160B-B184-C1076948EF86}"/>
              </a:ext>
            </a:extLst>
          </p:cNvPr>
          <p:cNvSpPr txBox="1"/>
          <p:nvPr/>
        </p:nvSpPr>
        <p:spPr>
          <a:xfrm>
            <a:off x="6763029" y="1318993"/>
            <a:ext cx="5181763" cy="1200329"/>
          </a:xfrm>
          <a:prstGeom prst="rect">
            <a:avLst/>
          </a:prstGeom>
          <a:noFill/>
        </p:spPr>
        <p:txBody>
          <a:bodyPr wrap="square" rtlCol="0">
            <a:spAutoFit/>
          </a:bodyPr>
          <a:lstStyle/>
          <a:p>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不经意传输是由</a:t>
            </a:r>
            <a:r>
              <a:rPr lang="en-US" altLang="zh-CN" sz="2400" dirty="0">
                <a:latin typeface="Microsoft Tai Le" panose="020B0502040204020203" pitchFamily="34" charset="0"/>
                <a:ea typeface="KaiTi" panose="02010609060101010101" pitchFamily="49" charset="-122"/>
                <a:cs typeface="Microsoft Tai Le" panose="020B0502040204020203" pitchFamily="34" charset="0"/>
              </a:rPr>
              <a:t>Rabin</a:t>
            </a:r>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在</a:t>
            </a:r>
            <a:r>
              <a:rPr lang="en-US" altLang="zh-CN" sz="2400" dirty="0">
                <a:latin typeface="Microsoft Tai Le" panose="020B0502040204020203" pitchFamily="34" charset="0"/>
                <a:ea typeface="KaiTi" panose="02010609060101010101" pitchFamily="49" charset="-122"/>
                <a:cs typeface="Microsoft Tai Le" panose="020B0502040204020203" pitchFamily="34" charset="0"/>
              </a:rPr>
              <a:t>1981</a:t>
            </a:r>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年提出的一种两方计算协议，后来被广泛应用于安全计算领域。</a:t>
            </a:r>
          </a:p>
        </p:txBody>
      </p:sp>
      <p:sp>
        <p:nvSpPr>
          <p:cNvPr id="20" name="文本框 19">
            <a:extLst>
              <a:ext uri="{FF2B5EF4-FFF2-40B4-BE49-F238E27FC236}">
                <a16:creationId xmlns:a16="http://schemas.microsoft.com/office/drawing/2014/main" id="{ACA320BF-7131-2F21-28C3-A73A5F8E43FF}"/>
              </a:ext>
            </a:extLst>
          </p:cNvPr>
          <p:cNvSpPr txBox="1"/>
          <p:nvPr/>
        </p:nvSpPr>
        <p:spPr>
          <a:xfrm>
            <a:off x="6686388" y="5228174"/>
            <a:ext cx="5181762" cy="830997"/>
          </a:xfrm>
          <a:prstGeom prst="rect">
            <a:avLst/>
          </a:prstGeom>
          <a:noFill/>
        </p:spPr>
        <p:txBody>
          <a:bodyPr wrap="square" rtlCol="0">
            <a:spAutoFit/>
          </a:bodyPr>
          <a:lstStyle/>
          <a:p>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不经意传输的一种实施方式是基于</a:t>
            </a:r>
            <a:r>
              <a:rPr lang="en-US" altLang="zh-CN" sz="2400" dirty="0">
                <a:latin typeface="Microsoft Tai Le" panose="020B0502040204020203" pitchFamily="34" charset="0"/>
                <a:ea typeface="KaiTi" panose="02010609060101010101" pitchFamily="49" charset="-122"/>
                <a:cs typeface="Microsoft Tai Le" panose="020B0502040204020203" pitchFamily="34" charset="0"/>
              </a:rPr>
              <a:t>RSA</a:t>
            </a:r>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公钥加密技术的</a:t>
            </a:r>
          </a:p>
        </p:txBody>
      </p:sp>
      <p:cxnSp>
        <p:nvCxnSpPr>
          <p:cNvPr id="21" name="直接连接符 9">
            <a:extLst>
              <a:ext uri="{FF2B5EF4-FFF2-40B4-BE49-F238E27FC236}">
                <a16:creationId xmlns:a16="http://schemas.microsoft.com/office/drawing/2014/main" id="{E82C99BA-D8D6-8364-2352-A65B56BA6A68}"/>
              </a:ext>
            </a:extLst>
          </p:cNvPr>
          <p:cNvCxnSpPr>
            <a:cxnSpLocks/>
          </p:cNvCxnSpPr>
          <p:nvPr/>
        </p:nvCxnSpPr>
        <p:spPr>
          <a:xfrm>
            <a:off x="6346624" y="1005068"/>
            <a:ext cx="0" cy="5778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136663E-2A71-1CF9-9C0D-06DA6CB5A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624" y="3064947"/>
            <a:ext cx="5920220" cy="1847712"/>
          </a:xfrm>
          <a:prstGeom prst="rect">
            <a:avLst/>
          </a:prstGeom>
        </p:spPr>
      </p:pic>
    </p:spTree>
    <p:extLst>
      <p:ext uri="{BB962C8B-B14F-4D97-AF65-F5344CB8AC3E}">
        <p14:creationId xmlns:p14="http://schemas.microsoft.com/office/powerpoint/2010/main" val="1478334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583803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安全多方计算</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秘密共享</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&amp;</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混淆电路</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07</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D081E5B-AB61-5D43-6EEB-4029CD6FC645}"/>
              </a:ext>
            </a:extLst>
          </p:cNvPr>
          <p:cNvSpPr txBox="1"/>
          <p:nvPr/>
        </p:nvSpPr>
        <p:spPr>
          <a:xfrm>
            <a:off x="958447" y="1319327"/>
            <a:ext cx="9447425" cy="830997"/>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b="1" dirty="0">
                <a:latin typeface="KaiTi" panose="02010609060101010101" pitchFamily="49" charset="-122"/>
                <a:ea typeface="KaiTi" panose="02010609060101010101" pitchFamily="49" charset="-122"/>
              </a:rPr>
              <a:t>秘密共享</a:t>
            </a:r>
            <a:r>
              <a:rPr kumimoji="1" lang="zh-CN" altLang="en-US" sz="2400" dirty="0">
                <a:latin typeface="KaiTi" panose="02010609060101010101" pitchFamily="49" charset="-122"/>
                <a:ea typeface="KaiTi" panose="02010609060101010101" pitchFamily="49" charset="-122"/>
              </a:rPr>
              <a:t>就是指将要共享的秘密在一个用户群体里面进行合理分配，以达到由所有成员共同掌管秘密的目的。</a:t>
            </a:r>
          </a:p>
        </p:txBody>
      </p:sp>
      <p:sp>
        <p:nvSpPr>
          <p:cNvPr id="27" name="文本框 26">
            <a:extLst>
              <a:ext uri="{FF2B5EF4-FFF2-40B4-BE49-F238E27FC236}">
                <a16:creationId xmlns:a16="http://schemas.microsoft.com/office/drawing/2014/main" id="{073EA3BC-A028-A2D2-1E6F-917F9A834075}"/>
              </a:ext>
            </a:extLst>
          </p:cNvPr>
          <p:cNvSpPr txBox="1"/>
          <p:nvPr/>
        </p:nvSpPr>
        <p:spPr>
          <a:xfrm>
            <a:off x="958447" y="5111954"/>
            <a:ext cx="9593729" cy="1200329"/>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b="1" dirty="0">
                <a:latin typeface="KaiTi" panose="02010609060101010101" pitchFamily="49" charset="-122"/>
                <a:ea typeface="KaiTi" panose="02010609060101010101" pitchFamily="49" charset="-122"/>
              </a:rPr>
              <a:t>混淆电路</a:t>
            </a:r>
            <a:r>
              <a:rPr kumimoji="1" lang="zh-CN" altLang="en-US" sz="2400" dirty="0">
                <a:latin typeface="KaiTi" panose="02010609060101010101" pitchFamily="49" charset="-122"/>
                <a:ea typeface="KaiTi" panose="02010609060101010101" pitchFamily="49" charset="-122"/>
              </a:rPr>
              <a:t>是姚期智教授提出的安全多方计算概念。它是通过布尔电路的观点构造安全函数计算，使得参与方可以针对某个数值来计算答案，而不需要知道他们在计算式中输入的具体数字。</a:t>
            </a:r>
          </a:p>
        </p:txBody>
      </p:sp>
      <p:pic>
        <p:nvPicPr>
          <p:cNvPr id="13" name="图片 12">
            <a:extLst>
              <a:ext uri="{FF2B5EF4-FFF2-40B4-BE49-F238E27FC236}">
                <a16:creationId xmlns:a16="http://schemas.microsoft.com/office/drawing/2014/main" id="{C87E0C36-AFEC-62A3-2021-689FD17C3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11" y="2150324"/>
            <a:ext cx="4838700" cy="2400300"/>
          </a:xfrm>
          <a:prstGeom prst="rect">
            <a:avLst/>
          </a:prstGeom>
        </p:spPr>
      </p:pic>
      <p:pic>
        <p:nvPicPr>
          <p:cNvPr id="11" name="图片 10">
            <a:extLst>
              <a:ext uri="{FF2B5EF4-FFF2-40B4-BE49-F238E27FC236}">
                <a16:creationId xmlns:a16="http://schemas.microsoft.com/office/drawing/2014/main" id="{8AE42954-ED48-33CF-B73E-ED2CEB747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570" y="2225585"/>
            <a:ext cx="5812912" cy="2561314"/>
          </a:xfrm>
          <a:prstGeom prst="rect">
            <a:avLst/>
          </a:prstGeom>
        </p:spPr>
      </p:pic>
      <p:cxnSp>
        <p:nvCxnSpPr>
          <p:cNvPr id="15" name="直接连接符 9">
            <a:extLst>
              <a:ext uri="{FF2B5EF4-FFF2-40B4-BE49-F238E27FC236}">
                <a16:creationId xmlns:a16="http://schemas.microsoft.com/office/drawing/2014/main" id="{4B2D87C0-6EA4-DE09-1A9B-212ED93CA5C0}"/>
              </a:ext>
            </a:extLst>
          </p:cNvPr>
          <p:cNvCxnSpPr>
            <a:cxnSpLocks/>
          </p:cNvCxnSpPr>
          <p:nvPr/>
        </p:nvCxnSpPr>
        <p:spPr>
          <a:xfrm>
            <a:off x="6096000" y="2599765"/>
            <a:ext cx="0" cy="22734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4B35F9F5-5C24-3767-6688-4574E05EEBA0}"/>
              </a:ext>
            </a:extLst>
          </p:cNvPr>
          <p:cNvGrpSpPr/>
          <p:nvPr/>
        </p:nvGrpSpPr>
        <p:grpSpPr>
          <a:xfrm>
            <a:off x="584548" y="1209617"/>
            <a:ext cx="10860597" cy="1209754"/>
            <a:chOff x="1091402" y="1371600"/>
            <a:chExt cx="5618781" cy="1270000"/>
          </a:xfrm>
        </p:grpSpPr>
        <p:sp>
          <p:nvSpPr>
            <p:cNvPr id="19" name="矩形 18">
              <a:extLst>
                <a:ext uri="{FF2B5EF4-FFF2-40B4-BE49-F238E27FC236}">
                  <a16:creationId xmlns:a16="http://schemas.microsoft.com/office/drawing/2014/main" id="{FF7BF8E2-F77B-BE5B-D21E-B5F74BD3246A}"/>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2BD6C82D-04D0-61F9-260F-1980D36CD805}"/>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grpSp>
        <p:nvGrpSpPr>
          <p:cNvPr id="22" name="组合 21">
            <a:extLst>
              <a:ext uri="{FF2B5EF4-FFF2-40B4-BE49-F238E27FC236}">
                <a16:creationId xmlns:a16="http://schemas.microsoft.com/office/drawing/2014/main" id="{0F5D6A36-B634-2399-3107-10DF89C61C56}"/>
              </a:ext>
            </a:extLst>
          </p:cNvPr>
          <p:cNvGrpSpPr/>
          <p:nvPr/>
        </p:nvGrpSpPr>
        <p:grpSpPr>
          <a:xfrm>
            <a:off x="584547" y="5099377"/>
            <a:ext cx="10860597" cy="1209753"/>
            <a:chOff x="1091402" y="1371600"/>
            <a:chExt cx="5618781" cy="1270000"/>
          </a:xfrm>
        </p:grpSpPr>
        <p:sp>
          <p:nvSpPr>
            <p:cNvPr id="23" name="矩形 22">
              <a:extLst>
                <a:ext uri="{FF2B5EF4-FFF2-40B4-BE49-F238E27FC236}">
                  <a16:creationId xmlns:a16="http://schemas.microsoft.com/office/drawing/2014/main" id="{264F5BAE-ACFD-1887-1131-42871C37B026}"/>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24" name="矩形 23">
              <a:extLst>
                <a:ext uri="{FF2B5EF4-FFF2-40B4-BE49-F238E27FC236}">
                  <a16:creationId xmlns:a16="http://schemas.microsoft.com/office/drawing/2014/main" id="{730E493E-99B0-81C2-B8F4-8881E6329C5A}"/>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5" name="文本框 24">
            <a:extLst>
              <a:ext uri="{FF2B5EF4-FFF2-40B4-BE49-F238E27FC236}">
                <a16:creationId xmlns:a16="http://schemas.microsoft.com/office/drawing/2014/main" id="{E475FD41-2260-B530-BE98-CB9470C4CA1E}"/>
              </a:ext>
            </a:extLst>
          </p:cNvPr>
          <p:cNvSpPr txBox="1"/>
          <p:nvPr/>
        </p:nvSpPr>
        <p:spPr>
          <a:xfrm>
            <a:off x="2593793" y="4546611"/>
            <a:ext cx="1484336" cy="369332"/>
          </a:xfrm>
          <a:prstGeom prst="rect">
            <a:avLst/>
          </a:prstGeom>
          <a:noFill/>
        </p:spPr>
        <p:txBody>
          <a:bodyPr wrap="square" rtlCol="0">
            <a:spAutoFit/>
          </a:bodyPr>
          <a:lstStyle/>
          <a:p>
            <a:r>
              <a:rPr lang="zh-CN" altLang="en-US" i="1" dirty="0">
                <a:solidFill>
                  <a:schemeClr val="tx1">
                    <a:lumMod val="65000"/>
                    <a:lumOff val="35000"/>
                  </a:schemeClr>
                </a:solidFill>
                <a:latin typeface="Microsoft Tai Le" panose="020B0502040204020203" pitchFamily="34" charset="0"/>
                <a:ea typeface="KaiTi" panose="02010609060101010101" pitchFamily="49" charset="-122"/>
                <a:cs typeface="Microsoft Tai Le" panose="020B0502040204020203" pitchFamily="34" charset="0"/>
              </a:rPr>
              <a:t>秘密共享</a:t>
            </a:r>
          </a:p>
        </p:txBody>
      </p:sp>
      <p:sp>
        <p:nvSpPr>
          <p:cNvPr id="26" name="文本框 25">
            <a:extLst>
              <a:ext uri="{FF2B5EF4-FFF2-40B4-BE49-F238E27FC236}">
                <a16:creationId xmlns:a16="http://schemas.microsoft.com/office/drawing/2014/main" id="{9D3F9B52-218E-4337-9F66-DF54556A0731}"/>
              </a:ext>
            </a:extLst>
          </p:cNvPr>
          <p:cNvSpPr txBox="1"/>
          <p:nvPr/>
        </p:nvSpPr>
        <p:spPr>
          <a:xfrm>
            <a:off x="8465675" y="4546611"/>
            <a:ext cx="1484336" cy="369332"/>
          </a:xfrm>
          <a:prstGeom prst="rect">
            <a:avLst/>
          </a:prstGeom>
          <a:noFill/>
        </p:spPr>
        <p:txBody>
          <a:bodyPr wrap="square" rtlCol="0">
            <a:spAutoFit/>
          </a:bodyPr>
          <a:lstStyle/>
          <a:p>
            <a:r>
              <a:rPr lang="zh-CN" altLang="en-US" i="1" dirty="0">
                <a:solidFill>
                  <a:schemeClr val="tx1">
                    <a:lumMod val="65000"/>
                    <a:lumOff val="35000"/>
                  </a:schemeClr>
                </a:solidFill>
                <a:latin typeface="Microsoft Tai Le" panose="020B0502040204020203" pitchFamily="34" charset="0"/>
                <a:ea typeface="KaiTi" panose="02010609060101010101" pitchFamily="49" charset="-122"/>
                <a:cs typeface="Microsoft Tai Le" panose="020B0502040204020203" pitchFamily="34" charset="0"/>
              </a:rPr>
              <a:t>混淆电路</a:t>
            </a:r>
          </a:p>
        </p:txBody>
      </p:sp>
    </p:spTree>
    <p:extLst>
      <p:ext uri="{BB962C8B-B14F-4D97-AF65-F5344CB8AC3E}">
        <p14:creationId xmlns:p14="http://schemas.microsoft.com/office/powerpoint/2010/main" val="85196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5838035" cy="523220"/>
          </a:xfrm>
          <a:prstGeom prst="rect">
            <a:avLst/>
          </a:prstGeom>
        </p:spPr>
        <p:txBody>
          <a:bodyPr wrap="square">
            <a:spAutoFit/>
          </a:bodyPr>
          <a:lstStyle/>
          <a:p>
            <a:pPr>
              <a:defRPr/>
            </a:pP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Python</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安全计算库</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&amp;</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框架</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08</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9D722739-BDAC-6914-6037-4ED8DE876676}"/>
              </a:ext>
            </a:extLst>
          </p:cNvPr>
          <p:cNvGraphicFramePr>
            <a:graphicFrameLocks noGrp="1"/>
          </p:cNvGraphicFramePr>
          <p:nvPr>
            <p:extLst>
              <p:ext uri="{D42A27DB-BD31-4B8C-83A1-F6EECF244321}">
                <p14:modId xmlns:p14="http://schemas.microsoft.com/office/powerpoint/2010/main" val="2563876892"/>
              </p:ext>
            </p:extLst>
          </p:nvPr>
        </p:nvGraphicFramePr>
        <p:xfrm>
          <a:off x="323850" y="1124489"/>
          <a:ext cx="11544300" cy="5374774"/>
        </p:xfrm>
        <a:graphic>
          <a:graphicData uri="http://schemas.openxmlformats.org/drawingml/2006/table">
            <a:tbl>
              <a:tblPr/>
              <a:tblGrid>
                <a:gridCol w="2334970">
                  <a:extLst>
                    <a:ext uri="{9D8B030D-6E8A-4147-A177-3AD203B41FA5}">
                      <a16:colId xmlns:a16="http://schemas.microsoft.com/office/drawing/2014/main" val="3405514068"/>
                    </a:ext>
                  </a:extLst>
                </a:gridCol>
                <a:gridCol w="9209330">
                  <a:extLst>
                    <a:ext uri="{9D8B030D-6E8A-4147-A177-3AD203B41FA5}">
                      <a16:colId xmlns:a16="http://schemas.microsoft.com/office/drawing/2014/main" val="2522513671"/>
                    </a:ext>
                  </a:extLst>
                </a:gridCol>
              </a:tblGrid>
              <a:tr h="411115">
                <a:tc>
                  <a:txBody>
                    <a:bodyPr/>
                    <a:lstStyle/>
                    <a:p>
                      <a:pPr algn="ctr"/>
                      <a:r>
                        <a:rPr lang="zh-CN" altLang="en-US" sz="2400" b="1" dirty="0">
                          <a:effectLst/>
                          <a:latin typeface="KaiTi" panose="02010609060101010101" pitchFamily="49" charset="-122"/>
                          <a:ea typeface="KaiTi" panose="02010609060101010101" pitchFamily="49" charset="-122"/>
                        </a:rPr>
                        <a:t>计算库</a:t>
                      </a:r>
                      <a:r>
                        <a:rPr lang="en-US" altLang="zh-CN" sz="2400" b="1" dirty="0">
                          <a:effectLst/>
                          <a:latin typeface="KaiTi" panose="02010609060101010101" pitchFamily="49" charset="-122"/>
                          <a:ea typeface="KaiTi" panose="02010609060101010101" pitchFamily="49" charset="-122"/>
                        </a:rPr>
                        <a:t>&amp;</a:t>
                      </a:r>
                      <a:r>
                        <a:rPr lang="zh-CN" altLang="en-US" sz="2400" b="1" dirty="0">
                          <a:effectLst/>
                          <a:latin typeface="KaiTi" panose="02010609060101010101" pitchFamily="49" charset="-122"/>
                          <a:ea typeface="KaiTi" panose="02010609060101010101" pitchFamily="49" charset="-122"/>
                        </a:rPr>
                        <a:t>框架</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2400" b="1" dirty="0">
                          <a:effectLst/>
                          <a:latin typeface="KaiTi" panose="02010609060101010101" pitchFamily="49" charset="-122"/>
                          <a:ea typeface="KaiTi" panose="02010609060101010101" pitchFamily="49" charset="-122"/>
                        </a:rPr>
                        <a:t>描述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52375166"/>
                  </a:ext>
                </a:extLst>
              </a:tr>
              <a:tr h="609434">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Pycrypto</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提供常用的加</a:t>
                      </a:r>
                      <a:r>
                        <a:rPr lang="en-US" altLang="zh-CN" sz="1800" b="0" dirty="0">
                          <a:solidFill>
                            <a:schemeClr val="tx1">
                              <a:lumMod val="75000"/>
                              <a:lumOff val="25000"/>
                            </a:schemeClr>
                          </a:solidFill>
                          <a:effectLst/>
                          <a:latin typeface="STKaiti" panose="02010600040101010101" pitchFamily="2" charset="-122"/>
                          <a:ea typeface="STKaiti" panose="02010600040101010101" pitchFamily="2" charset="-122"/>
                        </a:rPr>
                        <a:t>/</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解密算法的实现，包括</a:t>
                      </a:r>
                      <a:r>
                        <a:rPr lang="en" sz="1800" b="0" dirty="0" err="1">
                          <a:solidFill>
                            <a:schemeClr val="tx1">
                              <a:lumMod val="75000"/>
                              <a:lumOff val="25000"/>
                            </a:schemeClr>
                          </a:solidFill>
                          <a:effectLst/>
                          <a:latin typeface="STKaiti" panose="02010600040101010101" pitchFamily="2" charset="-122"/>
                          <a:ea typeface="STKaiti" panose="02010600040101010101" pitchFamily="2" charset="-122"/>
                        </a:rPr>
                        <a:t>AES、DES、RSA、ElGamal</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等常用算法，还包括常用的散列函数（</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SHA256</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和</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RIPEMD160</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等）</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9715918"/>
                  </a:ext>
                </a:extLst>
              </a:tr>
              <a:tr h="568323">
                <a:tc>
                  <a:txBody>
                    <a:bodyPr/>
                    <a:lstStyle/>
                    <a:p>
                      <a:pPr algn="ctr"/>
                      <a:r>
                        <a:rPr lang="en" sz="2000" b="0" dirty="0" err="1">
                          <a:solidFill>
                            <a:schemeClr val="tx1">
                              <a:lumMod val="75000"/>
                              <a:lumOff val="25000"/>
                            </a:schemeClr>
                          </a:solidFill>
                          <a:effectLst/>
                          <a:latin typeface="Apple Color Emoji" pitchFamily="2" charset="0"/>
                          <a:ea typeface="Apple Color Emoji" pitchFamily="2" charset="0"/>
                        </a:rPr>
                        <a:t>Pycryptodome</a:t>
                      </a:r>
                      <a:endParaRPr lang="en" sz="2000" b="0" dirty="0">
                        <a:solidFill>
                          <a:schemeClr val="tx1">
                            <a:lumMod val="75000"/>
                            <a:lumOff val="25000"/>
                          </a:schemeClr>
                        </a:solidFill>
                        <a:effectLst/>
                        <a:latin typeface="Apple Color Emoji" pitchFamily="2" charset="0"/>
                        <a:ea typeface="Apple Color Emoji" pitchFamily="2" charset="0"/>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是</a:t>
                      </a:r>
                      <a:r>
                        <a:rPr lang="en" sz="1800" b="0" dirty="0" err="1">
                          <a:solidFill>
                            <a:schemeClr val="tx1">
                              <a:lumMod val="75000"/>
                              <a:lumOff val="25000"/>
                            </a:schemeClr>
                          </a:solidFill>
                          <a:effectLst/>
                          <a:latin typeface="STKaiti" panose="02010600040101010101" pitchFamily="2" charset="-122"/>
                          <a:ea typeface="STKaiti" panose="02010600040101010101" pitchFamily="2" charset="-122"/>
                        </a:rPr>
                        <a:t>Pycrypto</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的一个分支，提供更加丰富的加</a:t>
                      </a:r>
                      <a:r>
                        <a:rPr lang="en-US" altLang="zh-CN" sz="1800" b="0" dirty="0">
                          <a:solidFill>
                            <a:schemeClr val="tx1">
                              <a:lumMod val="75000"/>
                              <a:lumOff val="25000"/>
                            </a:schemeClr>
                          </a:solidFill>
                          <a:effectLst/>
                          <a:latin typeface="STKaiti" panose="02010600040101010101" pitchFamily="2" charset="-122"/>
                          <a:ea typeface="STKaiti" panose="02010600040101010101" pitchFamily="2" charset="-122"/>
                        </a:rPr>
                        <a:t>/</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解密算法，包括秘密共享算法。</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812505260"/>
                  </a:ext>
                </a:extLst>
              </a:tr>
              <a:tr h="568323">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Paillier</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提供了支持部分同态加密（例如加法和标量乘法同态加密）的</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python3</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实现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34365012"/>
                  </a:ext>
                </a:extLst>
              </a:tr>
              <a:tr h="352928">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differential-privacy</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提供了常用的差分隐私方法的实现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670932534"/>
                  </a:ext>
                </a:extLst>
              </a:tr>
              <a:tr h="352928">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diffprivlib</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IBM</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公司开源，提供了常用的差分隐私方法的实现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04565275"/>
                  </a:ext>
                </a:extLst>
              </a:tr>
              <a:tr h="585677">
                <a:tc>
                  <a:txBody>
                    <a:bodyPr/>
                    <a:lstStyle/>
                    <a:p>
                      <a:pPr marL="0" algn="ctr" defTabSz="914400" rtl="0" eaLnBrk="1" latinLnBrk="0" hangingPunct="1"/>
                      <a:r>
                        <a:rPr lang="en" sz="2000" b="0" kern="1200" dirty="0" err="1">
                          <a:solidFill>
                            <a:schemeClr val="tx1">
                              <a:lumMod val="75000"/>
                              <a:lumOff val="25000"/>
                            </a:schemeClr>
                          </a:solidFill>
                          <a:effectLst/>
                          <a:latin typeface="Apple Color Emoji" pitchFamily="2" charset="0"/>
                          <a:ea typeface="Apple Color Emoji" pitchFamily="2" charset="0"/>
                          <a:cs typeface="+mn-cs"/>
                        </a:rPr>
                        <a:t>MPyC</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提供了基于有限域上的阈值秘密共享，即使用</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Shamir</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的门限阈值密码共享方案以及伪随机秘密共享</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941999679"/>
                  </a:ext>
                </a:extLst>
              </a:tr>
              <a:tr h="568323">
                <a:tc>
                  <a:txBody>
                    <a:bodyPr/>
                    <a:lstStyle/>
                    <a:p>
                      <a:pPr marL="0" algn="ctr" defTabSz="914400" rtl="0" eaLnBrk="1" latinLnBrk="0" hangingPunct="1"/>
                      <a:r>
                        <a:rPr lang="en" altLang="zh-CN" sz="2000" b="0" kern="1200" dirty="0">
                          <a:solidFill>
                            <a:schemeClr val="tx1">
                              <a:lumMod val="75000"/>
                              <a:lumOff val="25000"/>
                            </a:schemeClr>
                          </a:solidFill>
                          <a:effectLst/>
                          <a:latin typeface="Apple Color Emoji" pitchFamily="2" charset="0"/>
                          <a:ea typeface="Apple Color Emoji" pitchFamily="2" charset="0"/>
                          <a:cs typeface="+mn-cs"/>
                        </a:rPr>
                        <a:t>TF-Encrypted</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是</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TensorFlow</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中用于加密机器学习的框架，通过安全的多方计算和同态加密实现了对加密数据的训练和预测。</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00127511"/>
                  </a:ext>
                </a:extLst>
              </a:tr>
              <a:tr h="568323">
                <a:tc>
                  <a:txBody>
                    <a:bodyPr/>
                    <a:lstStyle/>
                    <a:p>
                      <a:pPr marL="0" algn="ctr" defTabSz="914400" rtl="0" eaLnBrk="1" latinLnBrk="0" hangingPunct="1"/>
                      <a:r>
                        <a:rPr lang="en" altLang="zh-CN" sz="2000" b="0" kern="1200" dirty="0" err="1">
                          <a:solidFill>
                            <a:schemeClr val="tx1">
                              <a:lumMod val="75000"/>
                              <a:lumOff val="25000"/>
                            </a:schemeClr>
                          </a:solidFill>
                          <a:effectLst/>
                          <a:latin typeface="Apple Color Emoji" pitchFamily="2" charset="0"/>
                          <a:ea typeface="Apple Color Emoji" pitchFamily="2" charset="0"/>
                          <a:cs typeface="+mn-cs"/>
                        </a:rPr>
                        <a:t>CrypTen</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 altLang="zh-CN" sz="1800" b="0" dirty="0" err="1">
                          <a:solidFill>
                            <a:schemeClr val="tx1">
                              <a:lumMod val="75000"/>
                              <a:lumOff val="25000"/>
                            </a:schemeClr>
                          </a:solidFill>
                          <a:effectLst/>
                          <a:latin typeface="STKaiti" panose="02010600040101010101" pitchFamily="2" charset="-122"/>
                          <a:ea typeface="STKaiti" panose="02010600040101010101" pitchFamily="2" charset="-122"/>
                        </a:rPr>
                        <a:t>CrypTen</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是一个基于</a:t>
                      </a:r>
                      <a:r>
                        <a:rPr lang="en" altLang="zh-CN" sz="1800" b="0" dirty="0" err="1">
                          <a:solidFill>
                            <a:schemeClr val="tx1">
                              <a:lumMod val="75000"/>
                              <a:lumOff val="25000"/>
                            </a:schemeClr>
                          </a:solidFill>
                          <a:effectLst/>
                          <a:latin typeface="STKaiti" panose="02010600040101010101" pitchFamily="2" charset="-122"/>
                          <a:ea typeface="STKaiti" panose="02010600040101010101" pitchFamily="2" charset="-122"/>
                        </a:rPr>
                        <a:t>PyTorch</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的用于隐私保护的机器学习，能够使用安全计算技术轻松地试验机器学习模型。</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708075822"/>
                  </a:ext>
                </a:extLst>
              </a:tr>
              <a:tr h="568323">
                <a:tc>
                  <a:txBody>
                    <a:bodyPr/>
                    <a:lstStyle/>
                    <a:p>
                      <a:pPr marL="0" algn="ctr" defTabSz="914400" rtl="0" eaLnBrk="1" latinLnBrk="0" hangingPunct="1"/>
                      <a:r>
                        <a:rPr lang="en" altLang="zh-CN" sz="2000" b="0" kern="1200" dirty="0">
                          <a:solidFill>
                            <a:schemeClr val="tx1">
                              <a:lumMod val="75000"/>
                              <a:lumOff val="25000"/>
                            </a:schemeClr>
                          </a:solidFill>
                          <a:effectLst/>
                          <a:latin typeface="Apple Color Emoji" pitchFamily="2" charset="0"/>
                          <a:ea typeface="Apple Color Emoji" pitchFamily="2" charset="0"/>
                          <a:cs typeface="+mn-cs"/>
                        </a:rPr>
                        <a:t>Rosetta</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Rosetta</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在现阶段首先以</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TensorFlow</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这一流行</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AI</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框架为基础，深度改造其前端</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Python</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入口和后端</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kernel</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实现，并封装可插拔的</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MPC</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算法协议作为隐私保护引擎。</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692648353"/>
                  </a:ext>
                </a:extLst>
              </a:tr>
            </a:tbl>
          </a:graphicData>
        </a:graphic>
      </p:graphicFrame>
    </p:spTree>
    <p:extLst>
      <p:ext uri="{BB962C8B-B14F-4D97-AF65-F5344CB8AC3E}">
        <p14:creationId xmlns:p14="http://schemas.microsoft.com/office/powerpoint/2010/main" val="17152459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2258</TotalTime>
  <Words>3833</Words>
  <Application>Microsoft Macintosh PowerPoint</Application>
  <PresentationFormat>宽屏</PresentationFormat>
  <Paragraphs>315</Paragraphs>
  <Slides>33</Slides>
  <Notes>27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思源黑体 CN Light</vt:lpstr>
      <vt:lpstr>等线</vt:lpstr>
      <vt:lpstr>Apple Color Emoji</vt:lpstr>
      <vt:lpstr>Cambria Math</vt:lpstr>
      <vt:lpstr>Microsoft Tai Le</vt:lpstr>
      <vt:lpstr>Heiti SC Medium</vt:lpstr>
      <vt:lpstr>Kaiti SC</vt:lpstr>
      <vt:lpstr>KaiTi</vt:lpstr>
      <vt:lpstr>等线 Light</vt:lpstr>
      <vt:lpstr>STSong</vt:lpstr>
      <vt:lpstr>STKaiti</vt:lpstr>
      <vt:lpstr>Arial</vt:lpstr>
      <vt:lpstr>思源宋体 CN Heavy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Microsoft Office User</cp:lastModifiedBy>
  <cp:revision>101</cp:revision>
  <dcterms:created xsi:type="dcterms:W3CDTF">2018-05-06T14:00:30Z</dcterms:created>
  <dcterms:modified xsi:type="dcterms:W3CDTF">2022-05-05T03:00:02Z</dcterms:modified>
</cp:coreProperties>
</file>